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70" r:id="rId3"/>
    <p:sldId id="337" r:id="rId4"/>
    <p:sldId id="338" r:id="rId5"/>
    <p:sldId id="701" r:id="rId6"/>
    <p:sldId id="703" r:id="rId7"/>
    <p:sldId id="702" r:id="rId8"/>
    <p:sldId id="704" r:id="rId9"/>
    <p:sldId id="705" r:id="rId10"/>
    <p:sldId id="706" r:id="rId11"/>
    <p:sldId id="707" r:id="rId12"/>
    <p:sldId id="708" r:id="rId13"/>
    <p:sldId id="693" r:id="rId14"/>
    <p:sldId id="694" r:id="rId15"/>
    <p:sldId id="339" r:id="rId16"/>
    <p:sldId id="333" r:id="rId17"/>
    <p:sldId id="695" r:id="rId18"/>
    <p:sldId id="267" r:id="rId19"/>
  </p:sldIdLst>
  <p:sldSz cx="12192000" cy="6858000"/>
  <p:notesSz cx="12192000" cy="6858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ivetta, Valeria" initials="PV" lastIdx="33" clrIdx="0">
    <p:extLst>
      <p:ext uri="{19B8F6BF-5375-455C-9EA6-DF929625EA0E}">
        <p15:presenceInfo xmlns:p15="http://schemas.microsoft.com/office/powerpoint/2012/main" userId="S-1-5-21-4290798957-3415965975-4121998592-2748" providerId="AD"/>
      </p:ext>
    </p:extLst>
  </p:cmAuthor>
  <p:cmAuthor id="2" name="Alice Menegatti" initials="AM" lastIdx="15" clrIdx="1">
    <p:extLst>
      <p:ext uri="{19B8F6BF-5375-455C-9EA6-DF929625EA0E}">
        <p15:presenceInfo xmlns:p15="http://schemas.microsoft.com/office/powerpoint/2012/main" userId="2da107cdd1b279b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41" autoAdjust="0"/>
  </p:normalViewPr>
  <p:slideViewPr>
    <p:cSldViewPr>
      <p:cViewPr varScale="1">
        <p:scale>
          <a:sx n="68" d="100"/>
          <a:sy n="68" d="100"/>
        </p:scale>
        <p:origin x="792" y="7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>
                <a:solidFill>
                  <a:srgbClr val="FF0000"/>
                </a:solidFill>
                <a:latin typeface="Lato" panose="020F0502020204030203" pitchFamily="34" charset="0"/>
              </a:rPr>
              <a:t>TIPOLOGIE DI CONTRATTO PREVISTE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Tipologie di contratto previste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2ED-4B94-B9D9-6DF49FFE2DA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2ED-4B94-B9D9-6DF49FFE2DA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92ED-4B94-B9D9-6DF49FFE2DA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92ED-4B94-B9D9-6DF49FFE2DA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92ED-4B94-B9D9-6DF49FFE2DA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Lato" panose="020F0502020204030203" pitchFamily="34" charset="0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Foglio1!$A$2:$A$6</c:f>
              <c:strCache>
                <c:ptCount val="5"/>
                <c:pt idx="0">
                  <c:v>Tempo determinato</c:v>
                </c:pt>
                <c:pt idx="1">
                  <c:v>Tempo indeterminato</c:v>
                </c:pt>
                <c:pt idx="2">
                  <c:v>Somministrazione</c:v>
                </c:pt>
                <c:pt idx="3">
                  <c:v>Apprendistato</c:v>
                </c:pt>
                <c:pt idx="4">
                  <c:v>Altro</c:v>
                </c:pt>
              </c:strCache>
            </c:strRef>
          </c:cat>
          <c:val>
            <c:numRef>
              <c:f>Foglio1!$B$2:$B$6</c:f>
              <c:numCache>
                <c:formatCode>0%</c:formatCode>
                <c:ptCount val="5"/>
                <c:pt idx="0">
                  <c:v>0.5</c:v>
                </c:pt>
                <c:pt idx="1">
                  <c:v>0.2</c:v>
                </c:pt>
                <c:pt idx="2">
                  <c:v>0.11</c:v>
                </c:pt>
                <c:pt idx="3">
                  <c:v>0.05</c:v>
                </c:pt>
                <c:pt idx="4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FD-4A0B-9FC6-DC025A6574D2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Lato" panose="020F0502020204030203" pitchFamily="34" charset="0"/>
                <a:ea typeface="+mn-ea"/>
                <a:cs typeface="+mn-cs"/>
              </a:defRPr>
            </a:pPr>
            <a:endParaRPr lang="it-IT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Lato" panose="020F0502020204030203" pitchFamily="34" charset="0"/>
                <a:ea typeface="+mn-ea"/>
                <a:cs typeface="+mn-cs"/>
              </a:defRPr>
            </a:pPr>
            <a:endParaRPr lang="it-IT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Lato" panose="020F0502020204030203" pitchFamily="34" charset="0"/>
                <a:ea typeface="+mn-ea"/>
                <a:cs typeface="+mn-cs"/>
              </a:defRPr>
            </a:pPr>
            <a:endParaRPr lang="it-IT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Lato" panose="020F0502020204030203" pitchFamily="34" charset="0"/>
                <a:ea typeface="+mn-ea"/>
                <a:cs typeface="+mn-cs"/>
              </a:defRPr>
            </a:pPr>
            <a:endParaRPr lang="it-IT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Lato" panose="020F0502020204030203" pitchFamily="34" charset="0"/>
                <a:ea typeface="+mn-ea"/>
                <a:cs typeface="+mn-cs"/>
              </a:defRPr>
            </a:pPr>
            <a:endParaRPr lang="it-IT"/>
          </a:p>
        </c:txPr>
      </c:legendEntry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3A1D6C-C0EF-4756-9ED3-94389BC04334}" type="doc">
      <dgm:prSet loTypeId="urn:microsoft.com/office/officeart/2005/8/layout/chevron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56D9E268-4607-40BF-8C1D-F832F4EE26A4}">
      <dgm:prSet phldrT="[Testo]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r>
            <a:rPr lang="it-IT" dirty="0"/>
            <a:t> </a:t>
          </a:r>
        </a:p>
      </dgm:t>
    </dgm:pt>
    <dgm:pt modelId="{363C13F6-19E1-454B-AD26-44E13CA33D82}" type="parTrans" cxnId="{DB71E2C2-654F-4BB9-9D7A-24554C57D8BB}">
      <dgm:prSet/>
      <dgm:spPr/>
      <dgm:t>
        <a:bodyPr/>
        <a:lstStyle/>
        <a:p>
          <a:endParaRPr lang="it-IT"/>
        </a:p>
      </dgm:t>
    </dgm:pt>
    <dgm:pt modelId="{558BFFB0-901C-4EFB-9A67-941B408E1E88}" type="sibTrans" cxnId="{DB71E2C2-654F-4BB9-9D7A-24554C57D8BB}">
      <dgm:prSet/>
      <dgm:spPr/>
      <dgm:t>
        <a:bodyPr/>
        <a:lstStyle/>
        <a:p>
          <a:endParaRPr lang="it-IT"/>
        </a:p>
      </dgm:t>
    </dgm:pt>
    <dgm:pt modelId="{A86F45F0-FE22-4B80-88FE-614F182FE5F5}">
      <dgm:prSet phldrT="[Testo]" custT="1"/>
      <dgm:spPr>
        <a:ln>
          <a:solidFill>
            <a:srgbClr val="FF0000"/>
          </a:solidFill>
        </a:ln>
      </dgm:spPr>
      <dgm:t>
        <a:bodyPr/>
        <a:lstStyle/>
        <a:p>
          <a:r>
            <a:rPr lang="it-IT" sz="1400" dirty="0"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rPr>
            <a:t>Crescita occupazione del 0,2% (+ 35.000 posti di lavoro) per donne e per chi ha più di 35 anni (il tasso di occupazione sale al 60,8%)</a:t>
          </a:r>
          <a:endParaRPr lang="it-IT" sz="1400" dirty="0">
            <a:latin typeface="Lato" panose="020F0502020204030203" pitchFamily="34" charset="0"/>
          </a:endParaRPr>
        </a:p>
      </dgm:t>
    </dgm:pt>
    <dgm:pt modelId="{801B3B12-CD46-4AF4-9B4F-E09CD30D75C0}" type="parTrans" cxnId="{0BF01C6A-09A0-4571-9ECF-285D5194B81C}">
      <dgm:prSet/>
      <dgm:spPr/>
      <dgm:t>
        <a:bodyPr/>
        <a:lstStyle/>
        <a:p>
          <a:endParaRPr lang="it-IT"/>
        </a:p>
      </dgm:t>
    </dgm:pt>
    <dgm:pt modelId="{1920F0AB-D331-418B-8810-B7775C3FE7A1}" type="sibTrans" cxnId="{0BF01C6A-09A0-4571-9ECF-285D5194B81C}">
      <dgm:prSet/>
      <dgm:spPr/>
      <dgm:t>
        <a:bodyPr/>
        <a:lstStyle/>
        <a:p>
          <a:endParaRPr lang="it-IT"/>
        </a:p>
      </dgm:t>
    </dgm:pt>
    <dgm:pt modelId="{A6C8B7B5-8B14-4072-A2D8-E3C5A6897ACE}">
      <dgm:prSet phldrT="[Testo]" custT="1"/>
      <dgm:spPr>
        <a:ln>
          <a:solidFill>
            <a:srgbClr val="FF0000"/>
          </a:solidFill>
        </a:ln>
      </dgm:spPr>
      <dgm:t>
        <a:bodyPr/>
        <a:lstStyle/>
        <a:p>
          <a:r>
            <a:rPr lang="it-IT" sz="1400" dirty="0"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rPr>
            <a:t>Crescita del 1,7% (+33.000) del numero di persone in cerca di lavoro tra le donne ed i minori di 50 anni </a:t>
          </a:r>
        </a:p>
      </dgm:t>
    </dgm:pt>
    <dgm:pt modelId="{A725AE3B-9877-4D92-9A46-BB4F0434FEE1}" type="parTrans" cxnId="{5D9B8AD4-F85C-4731-8216-0BDB7B062653}">
      <dgm:prSet/>
      <dgm:spPr/>
      <dgm:t>
        <a:bodyPr/>
        <a:lstStyle/>
        <a:p>
          <a:endParaRPr lang="it-IT"/>
        </a:p>
      </dgm:t>
    </dgm:pt>
    <dgm:pt modelId="{FDCE2517-F469-432D-9C2B-A2546C1F5C3D}" type="sibTrans" cxnId="{5D9B8AD4-F85C-4731-8216-0BDB7B062653}">
      <dgm:prSet/>
      <dgm:spPr/>
      <dgm:t>
        <a:bodyPr/>
        <a:lstStyle/>
        <a:p>
          <a:endParaRPr lang="it-IT"/>
        </a:p>
      </dgm:t>
    </dgm:pt>
    <dgm:pt modelId="{487DE2A0-31BA-4486-93BE-99BBADADF9A8}">
      <dgm:prSet phldrT="[Testo]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r>
            <a:rPr lang="it-IT" dirty="0"/>
            <a:t> </a:t>
          </a:r>
        </a:p>
      </dgm:t>
    </dgm:pt>
    <dgm:pt modelId="{85D96962-BB8E-4F11-9D1F-094E94847F64}" type="parTrans" cxnId="{969E5B8F-3B29-4957-A9FD-FFCB8E1E49CC}">
      <dgm:prSet/>
      <dgm:spPr/>
      <dgm:t>
        <a:bodyPr/>
        <a:lstStyle/>
        <a:p>
          <a:endParaRPr lang="it-IT"/>
        </a:p>
      </dgm:t>
    </dgm:pt>
    <dgm:pt modelId="{A16FCB45-FB4D-4723-9BAC-636FDD07E847}" type="sibTrans" cxnId="{969E5B8F-3B29-4957-A9FD-FFCB8E1E49CC}">
      <dgm:prSet/>
      <dgm:spPr/>
      <dgm:t>
        <a:bodyPr/>
        <a:lstStyle/>
        <a:p>
          <a:endParaRPr lang="it-IT"/>
        </a:p>
      </dgm:t>
    </dgm:pt>
    <dgm:pt modelId="{9628F16D-D693-4D8A-97E6-B74A67AF1C42}">
      <dgm:prSet phldrT="[Testo]" custT="1"/>
      <dgm:spPr>
        <a:ln>
          <a:solidFill>
            <a:srgbClr val="FF0000"/>
          </a:solidFill>
        </a:ln>
      </dgm:spPr>
      <dgm:t>
        <a:bodyPr/>
        <a:lstStyle/>
        <a:p>
          <a:r>
            <a:rPr lang="it-IT" sz="1400" dirty="0">
              <a:latin typeface="Lato" panose="020F0502020204030203" pitchFamily="34" charset="0"/>
            </a:rPr>
            <a:t>Il tasso di disoccupazione sale al 7,9% (quello giovanile al 22,9%, +0,7%) </a:t>
          </a:r>
        </a:p>
      </dgm:t>
    </dgm:pt>
    <dgm:pt modelId="{092AD181-9C74-4032-8CFB-6FF18553A04A}" type="parTrans" cxnId="{9BA54537-34D0-4498-8B45-7EEA4FA5025C}">
      <dgm:prSet/>
      <dgm:spPr/>
      <dgm:t>
        <a:bodyPr/>
        <a:lstStyle/>
        <a:p>
          <a:endParaRPr lang="it-IT"/>
        </a:p>
      </dgm:t>
    </dgm:pt>
    <dgm:pt modelId="{E0D5F6D4-7FB5-46F3-8B0B-0BB4C08BBC2C}" type="sibTrans" cxnId="{9BA54537-34D0-4498-8B45-7EEA4FA5025C}">
      <dgm:prSet/>
      <dgm:spPr/>
      <dgm:t>
        <a:bodyPr/>
        <a:lstStyle/>
        <a:p>
          <a:endParaRPr lang="it-IT"/>
        </a:p>
      </dgm:t>
    </dgm:pt>
    <dgm:pt modelId="{5B0564B6-8CDC-4931-87F2-8C53EDD488D9}">
      <dgm:prSet phldrT="[Testo]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r>
            <a:rPr lang="it-IT" noProof="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endParaRPr lang="it-IT" dirty="0"/>
        </a:p>
      </dgm:t>
    </dgm:pt>
    <dgm:pt modelId="{254B9591-BFEC-4BD5-80CB-3CCF3BF490CE}" type="parTrans" cxnId="{34E8AC37-1D16-4614-B15C-F5CD12A3242F}">
      <dgm:prSet/>
      <dgm:spPr/>
      <dgm:t>
        <a:bodyPr/>
        <a:lstStyle/>
        <a:p>
          <a:endParaRPr lang="it-IT"/>
        </a:p>
      </dgm:t>
    </dgm:pt>
    <dgm:pt modelId="{E333565D-B84B-432C-A26D-105B73FBB849}" type="sibTrans" cxnId="{34E8AC37-1D16-4614-B15C-F5CD12A3242F}">
      <dgm:prSet/>
      <dgm:spPr/>
      <dgm:t>
        <a:bodyPr/>
        <a:lstStyle/>
        <a:p>
          <a:endParaRPr lang="it-IT"/>
        </a:p>
      </dgm:t>
    </dgm:pt>
    <dgm:pt modelId="{74EA10EA-14A3-4B80-8D92-460343AD1E2D}">
      <dgm:prSet phldrT="[Testo]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endParaRPr lang="it-IT" dirty="0"/>
        </a:p>
      </dgm:t>
    </dgm:pt>
    <dgm:pt modelId="{DFE0D57A-3E96-48FD-9946-9F8487220171}" type="parTrans" cxnId="{9ACF9352-899E-44EE-8FEC-90D78ABA0F2E}">
      <dgm:prSet/>
      <dgm:spPr/>
      <dgm:t>
        <a:bodyPr/>
        <a:lstStyle/>
        <a:p>
          <a:endParaRPr lang="it-IT"/>
        </a:p>
      </dgm:t>
    </dgm:pt>
    <dgm:pt modelId="{0AB55299-CE1E-4D00-B9FD-6CE7DF5BC6A9}" type="sibTrans" cxnId="{9ACF9352-899E-44EE-8FEC-90D78ABA0F2E}">
      <dgm:prSet/>
      <dgm:spPr/>
      <dgm:t>
        <a:bodyPr/>
        <a:lstStyle/>
        <a:p>
          <a:endParaRPr lang="it-IT"/>
        </a:p>
      </dgm:t>
    </dgm:pt>
    <dgm:pt modelId="{574D7A2B-0681-4B82-9D48-899086BC60BB}">
      <dgm:prSet custT="1"/>
      <dgm:spPr>
        <a:ln>
          <a:solidFill>
            <a:srgbClr val="FF0000"/>
          </a:solidFill>
        </a:ln>
      </dgm:spPr>
      <dgm:t>
        <a:bodyPr/>
        <a:lstStyle/>
        <a:p>
          <a:r>
            <a:rPr lang="it-IT" sz="1400" dirty="0">
              <a:latin typeface="Lato" panose="020F0502020204030203" pitchFamily="34" charset="0"/>
            </a:rPr>
            <a:t>Calo del tasso di inattività al 34,9% (-0,2%). </a:t>
          </a:r>
        </a:p>
      </dgm:t>
    </dgm:pt>
    <dgm:pt modelId="{37AA7A83-C4B3-4AA5-ADB0-B58BD1DCE8F2}" type="parTrans" cxnId="{936BDA40-DF05-4EA0-92E3-67E3AD10163B}">
      <dgm:prSet/>
      <dgm:spPr/>
      <dgm:t>
        <a:bodyPr/>
        <a:lstStyle/>
        <a:p>
          <a:endParaRPr lang="it-IT"/>
        </a:p>
      </dgm:t>
    </dgm:pt>
    <dgm:pt modelId="{10EE7634-25A4-43EE-B96E-E5D409899AAC}" type="sibTrans" cxnId="{936BDA40-DF05-4EA0-92E3-67E3AD10163B}">
      <dgm:prSet/>
      <dgm:spPr/>
      <dgm:t>
        <a:bodyPr/>
        <a:lstStyle/>
        <a:p>
          <a:endParaRPr lang="it-IT"/>
        </a:p>
      </dgm:t>
    </dgm:pt>
    <dgm:pt modelId="{E87DDD59-C3B4-4F51-A28C-85B2D9647876}">
      <dgm:prSet custT="1"/>
      <dgm:spPr>
        <a:ln>
          <a:solidFill>
            <a:srgbClr val="FF0000"/>
          </a:solidFill>
        </a:ln>
      </dgm:spPr>
      <dgm:t>
        <a:bodyPr/>
        <a:lstStyle/>
        <a:p>
          <a:r>
            <a:rPr lang="it-IT" sz="1400" noProof="0" dirty="0"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rPr>
            <a:t>Crescita dell’occupazione registrata si associa alla diminuzione delle persone in cerca di lavoro (-1,0% pari a -20.000 unità) e degli inattivi (0,9% pari a -120.000 unità)</a:t>
          </a:r>
          <a:endParaRPr lang="it-IT" sz="1400" dirty="0">
            <a:latin typeface="Lato" panose="020F0502020204030203" pitchFamily="34" charset="0"/>
          </a:endParaRPr>
        </a:p>
      </dgm:t>
    </dgm:pt>
    <dgm:pt modelId="{4B035EE2-FCF3-4B5A-BE1B-71043C812E53}" type="parTrans" cxnId="{627927B1-08B7-4E50-ACBF-C8569402EFBB}">
      <dgm:prSet/>
      <dgm:spPr/>
      <dgm:t>
        <a:bodyPr/>
        <a:lstStyle/>
        <a:p>
          <a:endParaRPr lang="it-IT"/>
        </a:p>
      </dgm:t>
    </dgm:pt>
    <dgm:pt modelId="{73142397-6960-4CBE-9B2E-6AA8793176E9}" type="sibTrans" cxnId="{627927B1-08B7-4E50-ACBF-C8569402EFBB}">
      <dgm:prSet/>
      <dgm:spPr/>
      <dgm:t>
        <a:bodyPr/>
        <a:lstStyle/>
        <a:p>
          <a:endParaRPr lang="it-IT"/>
        </a:p>
      </dgm:t>
    </dgm:pt>
    <dgm:pt modelId="{5F086BFF-2F48-467C-BB54-2CC0D9DB8C96}">
      <dgm:prSet phldrT="[Testo]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r>
            <a:rPr lang="it-IT" dirty="0"/>
            <a:t> </a:t>
          </a:r>
        </a:p>
      </dgm:t>
    </dgm:pt>
    <dgm:pt modelId="{8D2A8195-9597-4274-910E-AF180BA93EE3}" type="sibTrans" cxnId="{0708881C-6710-4130-B368-C4D83A94CD0E}">
      <dgm:prSet/>
      <dgm:spPr/>
      <dgm:t>
        <a:bodyPr/>
        <a:lstStyle/>
        <a:p>
          <a:endParaRPr lang="it-IT"/>
        </a:p>
      </dgm:t>
    </dgm:pt>
    <dgm:pt modelId="{C98C1C2A-0D59-4318-81DA-C5080DD4D7B8}" type="parTrans" cxnId="{0708881C-6710-4130-B368-C4D83A94CD0E}">
      <dgm:prSet/>
      <dgm:spPr/>
      <dgm:t>
        <a:bodyPr/>
        <a:lstStyle/>
        <a:p>
          <a:endParaRPr lang="it-IT"/>
        </a:p>
      </dgm:t>
    </dgm:pt>
    <dgm:pt modelId="{B8B24F9D-D6D9-4254-8197-18FA6F6F941E}" type="pres">
      <dgm:prSet presAssocID="{B13A1D6C-C0EF-4756-9ED3-94389BC04334}" presName="linearFlow" presStyleCnt="0">
        <dgm:presLayoutVars>
          <dgm:dir/>
          <dgm:animLvl val="lvl"/>
          <dgm:resizeHandles val="exact"/>
        </dgm:presLayoutVars>
      </dgm:prSet>
      <dgm:spPr/>
    </dgm:pt>
    <dgm:pt modelId="{DDDF081E-7604-4178-9BCB-2734D6CF973E}" type="pres">
      <dgm:prSet presAssocID="{56D9E268-4607-40BF-8C1D-F832F4EE26A4}" presName="composite" presStyleCnt="0"/>
      <dgm:spPr/>
    </dgm:pt>
    <dgm:pt modelId="{2EA6ED79-B735-4F38-82C8-7531F4206FC0}" type="pres">
      <dgm:prSet presAssocID="{56D9E268-4607-40BF-8C1D-F832F4EE26A4}" presName="parentText" presStyleLbl="alignNode1" presStyleIdx="0" presStyleCnt="5" custLinFactNeighborX="-1281" custLinFactNeighborY="3534">
        <dgm:presLayoutVars>
          <dgm:chMax val="1"/>
          <dgm:bulletEnabled val="1"/>
        </dgm:presLayoutVars>
      </dgm:prSet>
      <dgm:spPr/>
    </dgm:pt>
    <dgm:pt modelId="{D61C7DA3-4E5C-4FCD-86B0-7532B1FAE8DB}" type="pres">
      <dgm:prSet presAssocID="{56D9E268-4607-40BF-8C1D-F832F4EE26A4}" presName="descendantText" presStyleLbl="alignAcc1" presStyleIdx="0" presStyleCnt="5">
        <dgm:presLayoutVars>
          <dgm:bulletEnabled val="1"/>
        </dgm:presLayoutVars>
      </dgm:prSet>
      <dgm:spPr/>
    </dgm:pt>
    <dgm:pt modelId="{0FED574D-9314-4079-9576-8DF05B720D75}" type="pres">
      <dgm:prSet presAssocID="{558BFFB0-901C-4EFB-9A67-941B408E1E88}" presName="sp" presStyleCnt="0"/>
      <dgm:spPr/>
    </dgm:pt>
    <dgm:pt modelId="{37D97DA0-DF93-461F-81EE-F9912C91A35E}" type="pres">
      <dgm:prSet presAssocID="{5F086BFF-2F48-467C-BB54-2CC0D9DB8C96}" presName="composite" presStyleCnt="0"/>
      <dgm:spPr/>
    </dgm:pt>
    <dgm:pt modelId="{57B48AE5-D3E4-4371-9DEA-B232A3E50226}" type="pres">
      <dgm:prSet presAssocID="{5F086BFF-2F48-467C-BB54-2CC0D9DB8C96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C251C20F-5570-4892-8178-15FD51054F6E}" type="pres">
      <dgm:prSet presAssocID="{5F086BFF-2F48-467C-BB54-2CC0D9DB8C96}" presName="descendantText" presStyleLbl="alignAcc1" presStyleIdx="1" presStyleCnt="5">
        <dgm:presLayoutVars>
          <dgm:bulletEnabled val="1"/>
        </dgm:presLayoutVars>
      </dgm:prSet>
      <dgm:spPr/>
    </dgm:pt>
    <dgm:pt modelId="{B470AB1D-2F21-4C10-9451-0727D77CF49A}" type="pres">
      <dgm:prSet presAssocID="{8D2A8195-9597-4274-910E-AF180BA93EE3}" presName="sp" presStyleCnt="0"/>
      <dgm:spPr/>
    </dgm:pt>
    <dgm:pt modelId="{F693FB93-9F89-4387-800F-F55818D30124}" type="pres">
      <dgm:prSet presAssocID="{487DE2A0-31BA-4486-93BE-99BBADADF9A8}" presName="composite" presStyleCnt="0"/>
      <dgm:spPr/>
    </dgm:pt>
    <dgm:pt modelId="{63E3EEA1-A2EE-4933-A369-193CFA21D6BE}" type="pres">
      <dgm:prSet presAssocID="{487DE2A0-31BA-4486-93BE-99BBADADF9A8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0E51F3AA-66CC-4566-AA9D-7D2E4C1B3E76}" type="pres">
      <dgm:prSet presAssocID="{487DE2A0-31BA-4486-93BE-99BBADADF9A8}" presName="descendantText" presStyleLbl="alignAcc1" presStyleIdx="2" presStyleCnt="5">
        <dgm:presLayoutVars>
          <dgm:bulletEnabled val="1"/>
        </dgm:presLayoutVars>
      </dgm:prSet>
      <dgm:spPr/>
    </dgm:pt>
    <dgm:pt modelId="{B1585A8D-F35F-4470-826D-3D63E86C2F18}" type="pres">
      <dgm:prSet presAssocID="{A16FCB45-FB4D-4723-9BAC-636FDD07E847}" presName="sp" presStyleCnt="0"/>
      <dgm:spPr/>
    </dgm:pt>
    <dgm:pt modelId="{97CAB2A6-AF6B-4CFA-B7EB-BCA4938BE1C7}" type="pres">
      <dgm:prSet presAssocID="{5B0564B6-8CDC-4931-87F2-8C53EDD488D9}" presName="composite" presStyleCnt="0"/>
      <dgm:spPr/>
    </dgm:pt>
    <dgm:pt modelId="{C49EF53B-35CA-4B5D-BA99-835AF3860643}" type="pres">
      <dgm:prSet presAssocID="{5B0564B6-8CDC-4931-87F2-8C53EDD488D9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34F85F0B-DE66-4D8B-842E-41CA680877C6}" type="pres">
      <dgm:prSet presAssocID="{5B0564B6-8CDC-4931-87F2-8C53EDD488D9}" presName="descendantText" presStyleLbl="alignAcc1" presStyleIdx="3" presStyleCnt="5" custLinFactNeighborX="156" custLinFactNeighborY="1230">
        <dgm:presLayoutVars>
          <dgm:bulletEnabled val="1"/>
        </dgm:presLayoutVars>
      </dgm:prSet>
      <dgm:spPr/>
    </dgm:pt>
    <dgm:pt modelId="{74D5AEB8-94E9-48D9-B883-91851DF3D771}" type="pres">
      <dgm:prSet presAssocID="{E333565D-B84B-432C-A26D-105B73FBB849}" presName="sp" presStyleCnt="0"/>
      <dgm:spPr/>
    </dgm:pt>
    <dgm:pt modelId="{17978765-0230-4E5F-9A3F-0EA348865A8A}" type="pres">
      <dgm:prSet presAssocID="{74EA10EA-14A3-4B80-8D92-460343AD1E2D}" presName="composite" presStyleCnt="0"/>
      <dgm:spPr/>
    </dgm:pt>
    <dgm:pt modelId="{AEAC990B-83B3-40DA-9FD9-C8112E8C36DF}" type="pres">
      <dgm:prSet presAssocID="{74EA10EA-14A3-4B80-8D92-460343AD1E2D}" presName="parentText" presStyleLbl="alignNode1" presStyleIdx="4" presStyleCnt="5">
        <dgm:presLayoutVars>
          <dgm:chMax val="1"/>
          <dgm:bulletEnabled val="1"/>
        </dgm:presLayoutVars>
      </dgm:prSet>
      <dgm:spPr/>
    </dgm:pt>
    <dgm:pt modelId="{BD1090F2-92AF-45C1-A063-67D3908FCBCA}" type="pres">
      <dgm:prSet presAssocID="{74EA10EA-14A3-4B80-8D92-460343AD1E2D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0708881C-6710-4130-B368-C4D83A94CD0E}" srcId="{B13A1D6C-C0EF-4756-9ED3-94389BC04334}" destId="{5F086BFF-2F48-467C-BB54-2CC0D9DB8C96}" srcOrd="1" destOrd="0" parTransId="{C98C1C2A-0D59-4318-81DA-C5080DD4D7B8}" sibTransId="{8D2A8195-9597-4274-910E-AF180BA93EE3}"/>
    <dgm:cxn modelId="{74315D26-9C78-4E6B-B552-0623DD5D4E53}" type="presOf" srcId="{56D9E268-4607-40BF-8C1D-F832F4EE26A4}" destId="{2EA6ED79-B735-4F38-82C8-7531F4206FC0}" srcOrd="0" destOrd="0" presId="urn:microsoft.com/office/officeart/2005/8/layout/chevron2"/>
    <dgm:cxn modelId="{9BA54537-34D0-4498-8B45-7EEA4FA5025C}" srcId="{487DE2A0-31BA-4486-93BE-99BBADADF9A8}" destId="{9628F16D-D693-4D8A-97E6-B74A67AF1C42}" srcOrd="0" destOrd="0" parTransId="{092AD181-9C74-4032-8CFB-6FF18553A04A}" sibTransId="{E0D5F6D4-7FB5-46F3-8B0B-0BB4C08BBC2C}"/>
    <dgm:cxn modelId="{34E8AC37-1D16-4614-B15C-F5CD12A3242F}" srcId="{B13A1D6C-C0EF-4756-9ED3-94389BC04334}" destId="{5B0564B6-8CDC-4931-87F2-8C53EDD488D9}" srcOrd="3" destOrd="0" parTransId="{254B9591-BFEC-4BD5-80CB-3CCF3BF490CE}" sibTransId="{E333565D-B84B-432C-A26D-105B73FBB849}"/>
    <dgm:cxn modelId="{936BDA40-DF05-4EA0-92E3-67E3AD10163B}" srcId="{5B0564B6-8CDC-4931-87F2-8C53EDD488D9}" destId="{574D7A2B-0681-4B82-9D48-899086BC60BB}" srcOrd="0" destOrd="0" parTransId="{37AA7A83-C4B3-4AA5-ADB0-B58BD1DCE8F2}" sibTransId="{10EE7634-25A4-43EE-B96E-E5D409899AAC}"/>
    <dgm:cxn modelId="{F41A2F5E-5DFF-43F3-9A77-D3911AB516C1}" type="presOf" srcId="{5B0564B6-8CDC-4931-87F2-8C53EDD488D9}" destId="{C49EF53B-35CA-4B5D-BA99-835AF3860643}" srcOrd="0" destOrd="0" presId="urn:microsoft.com/office/officeart/2005/8/layout/chevron2"/>
    <dgm:cxn modelId="{0BF01C6A-09A0-4571-9ECF-285D5194B81C}" srcId="{56D9E268-4607-40BF-8C1D-F832F4EE26A4}" destId="{A86F45F0-FE22-4B80-88FE-614F182FE5F5}" srcOrd="0" destOrd="0" parTransId="{801B3B12-CD46-4AF4-9B4F-E09CD30D75C0}" sibTransId="{1920F0AB-D331-418B-8810-B7775C3FE7A1}"/>
    <dgm:cxn modelId="{277C104D-0D2B-4E4F-B1C9-4234BE000763}" type="presOf" srcId="{E87DDD59-C3B4-4F51-A28C-85B2D9647876}" destId="{BD1090F2-92AF-45C1-A063-67D3908FCBCA}" srcOrd="0" destOrd="0" presId="urn:microsoft.com/office/officeart/2005/8/layout/chevron2"/>
    <dgm:cxn modelId="{9ACF9352-899E-44EE-8FEC-90D78ABA0F2E}" srcId="{B13A1D6C-C0EF-4756-9ED3-94389BC04334}" destId="{74EA10EA-14A3-4B80-8D92-460343AD1E2D}" srcOrd="4" destOrd="0" parTransId="{DFE0D57A-3E96-48FD-9946-9F8487220171}" sibTransId="{0AB55299-CE1E-4D00-B9FD-6CE7DF5BC6A9}"/>
    <dgm:cxn modelId="{19C3917F-0F59-42BB-BF3F-5B6D36468E8D}" type="presOf" srcId="{5F086BFF-2F48-467C-BB54-2CC0D9DB8C96}" destId="{57B48AE5-D3E4-4371-9DEA-B232A3E50226}" srcOrd="0" destOrd="0" presId="urn:microsoft.com/office/officeart/2005/8/layout/chevron2"/>
    <dgm:cxn modelId="{4820D68C-6104-4812-8293-474CE85288F9}" type="presOf" srcId="{B13A1D6C-C0EF-4756-9ED3-94389BC04334}" destId="{B8B24F9D-D6D9-4254-8197-18FA6F6F941E}" srcOrd="0" destOrd="0" presId="urn:microsoft.com/office/officeart/2005/8/layout/chevron2"/>
    <dgm:cxn modelId="{969E5B8F-3B29-4957-A9FD-FFCB8E1E49CC}" srcId="{B13A1D6C-C0EF-4756-9ED3-94389BC04334}" destId="{487DE2A0-31BA-4486-93BE-99BBADADF9A8}" srcOrd="2" destOrd="0" parTransId="{85D96962-BB8E-4F11-9D1F-094E94847F64}" sibTransId="{A16FCB45-FB4D-4723-9BAC-636FDD07E847}"/>
    <dgm:cxn modelId="{A39B1D91-5859-4293-AAC5-BFB10F367BAB}" type="presOf" srcId="{487DE2A0-31BA-4486-93BE-99BBADADF9A8}" destId="{63E3EEA1-A2EE-4933-A369-193CFA21D6BE}" srcOrd="0" destOrd="0" presId="urn:microsoft.com/office/officeart/2005/8/layout/chevron2"/>
    <dgm:cxn modelId="{A4ACD691-AD4B-4A53-8AC0-E4CACED42300}" type="presOf" srcId="{9628F16D-D693-4D8A-97E6-B74A67AF1C42}" destId="{0E51F3AA-66CC-4566-AA9D-7D2E4C1B3E76}" srcOrd="0" destOrd="0" presId="urn:microsoft.com/office/officeart/2005/8/layout/chevron2"/>
    <dgm:cxn modelId="{68101AAA-C363-43D6-80A6-FA14E471F536}" type="presOf" srcId="{574D7A2B-0681-4B82-9D48-899086BC60BB}" destId="{34F85F0B-DE66-4D8B-842E-41CA680877C6}" srcOrd="0" destOrd="0" presId="urn:microsoft.com/office/officeart/2005/8/layout/chevron2"/>
    <dgm:cxn modelId="{627927B1-08B7-4E50-ACBF-C8569402EFBB}" srcId="{74EA10EA-14A3-4B80-8D92-460343AD1E2D}" destId="{E87DDD59-C3B4-4F51-A28C-85B2D9647876}" srcOrd="0" destOrd="0" parTransId="{4B035EE2-FCF3-4B5A-BE1B-71043C812E53}" sibTransId="{73142397-6960-4CBE-9B2E-6AA8793176E9}"/>
    <dgm:cxn modelId="{DB71E2C2-654F-4BB9-9D7A-24554C57D8BB}" srcId="{B13A1D6C-C0EF-4756-9ED3-94389BC04334}" destId="{56D9E268-4607-40BF-8C1D-F832F4EE26A4}" srcOrd="0" destOrd="0" parTransId="{363C13F6-19E1-454B-AD26-44E13CA33D82}" sibTransId="{558BFFB0-901C-4EFB-9A67-941B408E1E88}"/>
    <dgm:cxn modelId="{97B430C8-B0E9-433A-ACA4-724A6859B357}" type="presOf" srcId="{A86F45F0-FE22-4B80-88FE-614F182FE5F5}" destId="{D61C7DA3-4E5C-4FCD-86B0-7532B1FAE8DB}" srcOrd="0" destOrd="0" presId="urn:microsoft.com/office/officeart/2005/8/layout/chevron2"/>
    <dgm:cxn modelId="{5D9B8AD4-F85C-4731-8216-0BDB7B062653}" srcId="{5F086BFF-2F48-467C-BB54-2CC0D9DB8C96}" destId="{A6C8B7B5-8B14-4072-A2D8-E3C5A6897ACE}" srcOrd="0" destOrd="0" parTransId="{A725AE3B-9877-4D92-9A46-BB4F0434FEE1}" sibTransId="{FDCE2517-F469-432D-9C2B-A2546C1F5C3D}"/>
    <dgm:cxn modelId="{A1C0FEF6-323D-4783-A341-52795FFDB7E1}" type="presOf" srcId="{74EA10EA-14A3-4B80-8D92-460343AD1E2D}" destId="{AEAC990B-83B3-40DA-9FD9-C8112E8C36DF}" srcOrd="0" destOrd="0" presId="urn:microsoft.com/office/officeart/2005/8/layout/chevron2"/>
    <dgm:cxn modelId="{677789FF-0347-4799-B9CF-07C7ED5B1134}" type="presOf" srcId="{A6C8B7B5-8B14-4072-A2D8-E3C5A6897ACE}" destId="{C251C20F-5570-4892-8178-15FD51054F6E}" srcOrd="0" destOrd="0" presId="urn:microsoft.com/office/officeart/2005/8/layout/chevron2"/>
    <dgm:cxn modelId="{35687C16-D590-42E9-8BF0-C23BAA4E5C06}" type="presParOf" srcId="{B8B24F9D-D6D9-4254-8197-18FA6F6F941E}" destId="{DDDF081E-7604-4178-9BCB-2734D6CF973E}" srcOrd="0" destOrd="0" presId="urn:microsoft.com/office/officeart/2005/8/layout/chevron2"/>
    <dgm:cxn modelId="{D58B8622-A95A-4EF5-BC48-00DF818ADD8A}" type="presParOf" srcId="{DDDF081E-7604-4178-9BCB-2734D6CF973E}" destId="{2EA6ED79-B735-4F38-82C8-7531F4206FC0}" srcOrd="0" destOrd="0" presId="urn:microsoft.com/office/officeart/2005/8/layout/chevron2"/>
    <dgm:cxn modelId="{44E4D8E7-E7C8-4027-B907-8581AFBE8028}" type="presParOf" srcId="{DDDF081E-7604-4178-9BCB-2734D6CF973E}" destId="{D61C7DA3-4E5C-4FCD-86B0-7532B1FAE8DB}" srcOrd="1" destOrd="0" presId="urn:microsoft.com/office/officeart/2005/8/layout/chevron2"/>
    <dgm:cxn modelId="{179EC136-AA17-4B6F-9FAD-D7D47DE601BA}" type="presParOf" srcId="{B8B24F9D-D6D9-4254-8197-18FA6F6F941E}" destId="{0FED574D-9314-4079-9576-8DF05B720D75}" srcOrd="1" destOrd="0" presId="urn:microsoft.com/office/officeart/2005/8/layout/chevron2"/>
    <dgm:cxn modelId="{1262E6D9-9D3B-4B75-9438-9E948CED9D54}" type="presParOf" srcId="{B8B24F9D-D6D9-4254-8197-18FA6F6F941E}" destId="{37D97DA0-DF93-461F-81EE-F9912C91A35E}" srcOrd="2" destOrd="0" presId="urn:microsoft.com/office/officeart/2005/8/layout/chevron2"/>
    <dgm:cxn modelId="{174ED4EB-C9C4-405A-B103-77D090AFF8F4}" type="presParOf" srcId="{37D97DA0-DF93-461F-81EE-F9912C91A35E}" destId="{57B48AE5-D3E4-4371-9DEA-B232A3E50226}" srcOrd="0" destOrd="0" presId="urn:microsoft.com/office/officeart/2005/8/layout/chevron2"/>
    <dgm:cxn modelId="{6427145E-EC26-4DE0-8F2D-20C87A51A18F}" type="presParOf" srcId="{37D97DA0-DF93-461F-81EE-F9912C91A35E}" destId="{C251C20F-5570-4892-8178-15FD51054F6E}" srcOrd="1" destOrd="0" presId="urn:microsoft.com/office/officeart/2005/8/layout/chevron2"/>
    <dgm:cxn modelId="{77C50073-6697-48F7-9376-D34F3D668BCC}" type="presParOf" srcId="{B8B24F9D-D6D9-4254-8197-18FA6F6F941E}" destId="{B470AB1D-2F21-4C10-9451-0727D77CF49A}" srcOrd="3" destOrd="0" presId="urn:microsoft.com/office/officeart/2005/8/layout/chevron2"/>
    <dgm:cxn modelId="{A48205F4-2419-49ED-905E-E5839D733220}" type="presParOf" srcId="{B8B24F9D-D6D9-4254-8197-18FA6F6F941E}" destId="{F693FB93-9F89-4387-800F-F55818D30124}" srcOrd="4" destOrd="0" presId="urn:microsoft.com/office/officeart/2005/8/layout/chevron2"/>
    <dgm:cxn modelId="{3A268CA0-660A-448D-B89F-A05961B4FC9A}" type="presParOf" srcId="{F693FB93-9F89-4387-800F-F55818D30124}" destId="{63E3EEA1-A2EE-4933-A369-193CFA21D6BE}" srcOrd="0" destOrd="0" presId="urn:microsoft.com/office/officeart/2005/8/layout/chevron2"/>
    <dgm:cxn modelId="{5F325D63-F1C2-4229-A570-A3C9406C1D19}" type="presParOf" srcId="{F693FB93-9F89-4387-800F-F55818D30124}" destId="{0E51F3AA-66CC-4566-AA9D-7D2E4C1B3E76}" srcOrd="1" destOrd="0" presId="urn:microsoft.com/office/officeart/2005/8/layout/chevron2"/>
    <dgm:cxn modelId="{0E821D82-89A5-4D06-815E-FCB2001DC30D}" type="presParOf" srcId="{B8B24F9D-D6D9-4254-8197-18FA6F6F941E}" destId="{B1585A8D-F35F-4470-826D-3D63E86C2F18}" srcOrd="5" destOrd="0" presId="urn:microsoft.com/office/officeart/2005/8/layout/chevron2"/>
    <dgm:cxn modelId="{426383B9-4D01-4B74-8BA5-B0CAFF2BBC20}" type="presParOf" srcId="{B8B24F9D-D6D9-4254-8197-18FA6F6F941E}" destId="{97CAB2A6-AF6B-4CFA-B7EB-BCA4938BE1C7}" srcOrd="6" destOrd="0" presId="urn:microsoft.com/office/officeart/2005/8/layout/chevron2"/>
    <dgm:cxn modelId="{AB3B26B7-434E-4228-8620-160076F83ECE}" type="presParOf" srcId="{97CAB2A6-AF6B-4CFA-B7EB-BCA4938BE1C7}" destId="{C49EF53B-35CA-4B5D-BA99-835AF3860643}" srcOrd="0" destOrd="0" presId="urn:microsoft.com/office/officeart/2005/8/layout/chevron2"/>
    <dgm:cxn modelId="{66324BDD-BF27-45DD-A0EE-2DBA9D6EC0DC}" type="presParOf" srcId="{97CAB2A6-AF6B-4CFA-B7EB-BCA4938BE1C7}" destId="{34F85F0B-DE66-4D8B-842E-41CA680877C6}" srcOrd="1" destOrd="0" presId="urn:microsoft.com/office/officeart/2005/8/layout/chevron2"/>
    <dgm:cxn modelId="{15967F85-065F-4B7B-B45B-9ABD70513CBA}" type="presParOf" srcId="{B8B24F9D-D6D9-4254-8197-18FA6F6F941E}" destId="{74D5AEB8-94E9-48D9-B883-91851DF3D771}" srcOrd="7" destOrd="0" presId="urn:microsoft.com/office/officeart/2005/8/layout/chevron2"/>
    <dgm:cxn modelId="{8BEB9344-9136-483D-B146-D9399B73457A}" type="presParOf" srcId="{B8B24F9D-D6D9-4254-8197-18FA6F6F941E}" destId="{17978765-0230-4E5F-9A3F-0EA348865A8A}" srcOrd="8" destOrd="0" presId="urn:microsoft.com/office/officeart/2005/8/layout/chevron2"/>
    <dgm:cxn modelId="{3B9F40AB-BAA9-4A4A-AD84-0974C97675BE}" type="presParOf" srcId="{17978765-0230-4E5F-9A3F-0EA348865A8A}" destId="{AEAC990B-83B3-40DA-9FD9-C8112E8C36DF}" srcOrd="0" destOrd="0" presId="urn:microsoft.com/office/officeart/2005/8/layout/chevron2"/>
    <dgm:cxn modelId="{B3E51856-3384-4F32-83BB-707C3E0333AC}" type="presParOf" srcId="{17978765-0230-4E5F-9A3F-0EA348865A8A}" destId="{BD1090F2-92AF-45C1-A063-67D3908FCBC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11F223-AAE5-43A0-8B65-58AC34B7575B}" type="doc">
      <dgm:prSet loTypeId="urn:microsoft.com/office/officeart/2008/layout/LinedList" loCatId="list" qsTypeId="urn:microsoft.com/office/officeart/2005/8/quickstyle/simple2" qsCatId="simple" csTypeId="urn:microsoft.com/office/officeart/2005/8/colors/accent5_1" csCatId="accent5" phldr="1"/>
      <dgm:spPr/>
      <dgm:t>
        <a:bodyPr/>
        <a:lstStyle/>
        <a:p>
          <a:endParaRPr lang="it-IT"/>
        </a:p>
      </dgm:t>
    </dgm:pt>
    <dgm:pt modelId="{F5B4093E-3985-48D7-8854-11E84004CA21}">
      <dgm:prSet phldrT="[Testo]" custT="1"/>
      <dgm:spPr/>
      <dgm:t>
        <a:bodyPr/>
        <a:lstStyle/>
        <a:p>
          <a:r>
            <a:rPr lang="it-IT" sz="1600" b="1" dirty="0">
              <a:latin typeface="Lato" panose="020F0502020204030203" pitchFamily="34" charset="0"/>
            </a:rPr>
            <a:t>Il mismatch più evidente</a:t>
          </a:r>
        </a:p>
      </dgm:t>
    </dgm:pt>
    <dgm:pt modelId="{07D0A84F-C344-4FFC-ABC0-5931445BE91A}" type="parTrans" cxnId="{A051F13D-EA87-407D-B8E8-4B1B730A02FA}">
      <dgm:prSet/>
      <dgm:spPr/>
      <dgm:t>
        <a:bodyPr/>
        <a:lstStyle/>
        <a:p>
          <a:endParaRPr lang="it-IT"/>
        </a:p>
      </dgm:t>
    </dgm:pt>
    <dgm:pt modelId="{004F3E78-6643-4485-BC62-A047190E7AC4}" type="sibTrans" cxnId="{A051F13D-EA87-407D-B8E8-4B1B730A02FA}">
      <dgm:prSet/>
      <dgm:spPr/>
      <dgm:t>
        <a:bodyPr/>
        <a:lstStyle/>
        <a:p>
          <a:endParaRPr lang="it-IT"/>
        </a:p>
      </dgm:t>
    </dgm:pt>
    <dgm:pt modelId="{DB695C08-53E6-470D-BC3A-996F547A1D17}">
      <dgm:prSet phldrT="[Testo]" custT="1"/>
      <dgm:spPr/>
      <dgm:t>
        <a:bodyPr/>
        <a:lstStyle/>
        <a:p>
          <a:r>
            <a:rPr lang="it-IT" sz="1400" dirty="0">
              <a:latin typeface="Lato" panose="020F0502020204030203" pitchFamily="34" charset="0"/>
            </a:rPr>
            <a:t>Nelle imprese della metallurgia e fabbricazione dei prodotti in metallo (58,5%)</a:t>
          </a:r>
        </a:p>
      </dgm:t>
    </dgm:pt>
    <dgm:pt modelId="{91D03271-53E1-4BD9-BFE2-0F2594D61680}" type="parTrans" cxnId="{72192A96-95C7-455D-8A85-2353BB9AC981}">
      <dgm:prSet/>
      <dgm:spPr/>
      <dgm:t>
        <a:bodyPr/>
        <a:lstStyle/>
        <a:p>
          <a:endParaRPr lang="it-IT"/>
        </a:p>
      </dgm:t>
    </dgm:pt>
    <dgm:pt modelId="{AAA96AA0-D863-4548-8622-24CBB980C96D}" type="sibTrans" cxnId="{72192A96-95C7-455D-8A85-2353BB9AC981}">
      <dgm:prSet/>
      <dgm:spPr/>
      <dgm:t>
        <a:bodyPr/>
        <a:lstStyle/>
        <a:p>
          <a:endParaRPr lang="it-IT"/>
        </a:p>
      </dgm:t>
    </dgm:pt>
    <dgm:pt modelId="{AFA3F436-8E0C-43F9-AE34-82813317A92A}">
      <dgm:prSet phldrT="[Testo]" custT="1"/>
      <dgm:spPr/>
      <dgm:t>
        <a:bodyPr/>
        <a:lstStyle/>
        <a:p>
          <a:r>
            <a:rPr lang="it-IT" sz="1400" dirty="0">
              <a:latin typeface="Lato" panose="020F0502020204030203" pitchFamily="34" charset="0"/>
            </a:rPr>
            <a:t>Nelle industrie del legno e del mobile (56,1%)</a:t>
          </a:r>
        </a:p>
      </dgm:t>
    </dgm:pt>
    <dgm:pt modelId="{94393710-6473-4262-9601-CF7305034266}" type="parTrans" cxnId="{A7C1D64B-FA80-47C4-9332-7F0F33FC48C2}">
      <dgm:prSet/>
      <dgm:spPr/>
      <dgm:t>
        <a:bodyPr/>
        <a:lstStyle/>
        <a:p>
          <a:endParaRPr lang="it-IT"/>
        </a:p>
      </dgm:t>
    </dgm:pt>
    <dgm:pt modelId="{326704E6-DD96-4A99-AA76-3ABCEAE9C6B5}" type="sibTrans" cxnId="{A7C1D64B-FA80-47C4-9332-7F0F33FC48C2}">
      <dgm:prSet/>
      <dgm:spPr/>
      <dgm:t>
        <a:bodyPr/>
        <a:lstStyle/>
        <a:p>
          <a:endParaRPr lang="it-IT"/>
        </a:p>
      </dgm:t>
    </dgm:pt>
    <dgm:pt modelId="{0D3CEDC8-BE8E-477B-8CE2-C652E529DCB9}">
      <dgm:prSet phldrT="[Testo]" custT="1"/>
      <dgm:spPr/>
      <dgm:t>
        <a:bodyPr/>
        <a:lstStyle/>
        <a:p>
          <a:r>
            <a:rPr lang="it-IT" sz="1400" dirty="0">
              <a:latin typeface="Lato" panose="020F0502020204030203" pitchFamily="34" charset="0"/>
            </a:rPr>
            <a:t>Nelle imprese delle costruzioni (54,9%)</a:t>
          </a:r>
        </a:p>
      </dgm:t>
    </dgm:pt>
    <dgm:pt modelId="{483E1945-7589-48EC-B3E2-1EEA1ABE2BBF}" type="parTrans" cxnId="{F687075D-9A90-4204-BB69-32F1EBA05840}">
      <dgm:prSet/>
      <dgm:spPr/>
      <dgm:t>
        <a:bodyPr/>
        <a:lstStyle/>
        <a:p>
          <a:endParaRPr lang="it-IT"/>
        </a:p>
      </dgm:t>
    </dgm:pt>
    <dgm:pt modelId="{9BDD27E4-470D-4124-ABDD-903B30F16E6B}" type="sibTrans" cxnId="{F687075D-9A90-4204-BB69-32F1EBA05840}">
      <dgm:prSet/>
      <dgm:spPr/>
      <dgm:t>
        <a:bodyPr/>
        <a:lstStyle/>
        <a:p>
          <a:endParaRPr lang="it-IT"/>
        </a:p>
      </dgm:t>
    </dgm:pt>
    <dgm:pt modelId="{A0316C23-0082-4678-8660-6BC6B200524C}" type="pres">
      <dgm:prSet presAssocID="{7B11F223-AAE5-43A0-8B65-58AC34B7575B}" presName="vert0" presStyleCnt="0">
        <dgm:presLayoutVars>
          <dgm:dir/>
          <dgm:animOne val="branch"/>
          <dgm:animLvl val="lvl"/>
        </dgm:presLayoutVars>
      </dgm:prSet>
      <dgm:spPr/>
    </dgm:pt>
    <dgm:pt modelId="{A6405BFC-622C-4808-A69C-7922FC61A8DF}" type="pres">
      <dgm:prSet presAssocID="{F5B4093E-3985-48D7-8854-11E84004CA21}" presName="thickLine" presStyleLbl="alignNode1" presStyleIdx="0" presStyleCnt="1"/>
      <dgm:spPr/>
    </dgm:pt>
    <dgm:pt modelId="{0277F8FF-36F6-47BA-9C28-0B275072CEB3}" type="pres">
      <dgm:prSet presAssocID="{F5B4093E-3985-48D7-8854-11E84004CA21}" presName="horz1" presStyleCnt="0"/>
      <dgm:spPr/>
    </dgm:pt>
    <dgm:pt modelId="{E7720732-0A6F-4D8F-A633-CF0CE8C7A49A}" type="pres">
      <dgm:prSet presAssocID="{F5B4093E-3985-48D7-8854-11E84004CA21}" presName="tx1" presStyleLbl="revTx" presStyleIdx="0" presStyleCnt="4"/>
      <dgm:spPr/>
    </dgm:pt>
    <dgm:pt modelId="{101AEA40-348A-4192-BCE3-F3F724B48E52}" type="pres">
      <dgm:prSet presAssocID="{F5B4093E-3985-48D7-8854-11E84004CA21}" presName="vert1" presStyleCnt="0"/>
      <dgm:spPr/>
    </dgm:pt>
    <dgm:pt modelId="{61FF86E6-5B39-4157-BF93-F9C671D7C91F}" type="pres">
      <dgm:prSet presAssocID="{DB695C08-53E6-470D-BC3A-996F547A1D17}" presName="vertSpace2a" presStyleCnt="0"/>
      <dgm:spPr/>
    </dgm:pt>
    <dgm:pt modelId="{6C7EE623-03F9-4B6D-AEBE-FF43979CD953}" type="pres">
      <dgm:prSet presAssocID="{DB695C08-53E6-470D-BC3A-996F547A1D17}" presName="horz2" presStyleCnt="0"/>
      <dgm:spPr/>
    </dgm:pt>
    <dgm:pt modelId="{EB21E9E8-616B-4D3F-9613-00652874517C}" type="pres">
      <dgm:prSet presAssocID="{DB695C08-53E6-470D-BC3A-996F547A1D17}" presName="horzSpace2" presStyleCnt="0"/>
      <dgm:spPr/>
    </dgm:pt>
    <dgm:pt modelId="{2C070BD1-8F35-42D8-957E-F1CCBF558C4D}" type="pres">
      <dgm:prSet presAssocID="{DB695C08-53E6-470D-BC3A-996F547A1D17}" presName="tx2" presStyleLbl="revTx" presStyleIdx="1" presStyleCnt="4"/>
      <dgm:spPr/>
    </dgm:pt>
    <dgm:pt modelId="{B7C0C526-17BE-4393-B4EE-2D63251B1886}" type="pres">
      <dgm:prSet presAssocID="{DB695C08-53E6-470D-BC3A-996F547A1D17}" presName="vert2" presStyleCnt="0"/>
      <dgm:spPr/>
    </dgm:pt>
    <dgm:pt modelId="{DC0E02CE-BB5F-47DA-A0FF-BEE951BEFDB6}" type="pres">
      <dgm:prSet presAssocID="{DB695C08-53E6-470D-BC3A-996F547A1D17}" presName="thinLine2b" presStyleLbl="callout" presStyleIdx="0" presStyleCnt="3"/>
      <dgm:spPr/>
    </dgm:pt>
    <dgm:pt modelId="{2740DEB2-9EC4-4CD7-B3CF-5D3B9349D797}" type="pres">
      <dgm:prSet presAssocID="{DB695C08-53E6-470D-BC3A-996F547A1D17}" presName="vertSpace2b" presStyleCnt="0"/>
      <dgm:spPr/>
    </dgm:pt>
    <dgm:pt modelId="{D718104E-C36B-4E5E-AF3B-12CE3B2946F7}" type="pres">
      <dgm:prSet presAssocID="{AFA3F436-8E0C-43F9-AE34-82813317A92A}" presName="horz2" presStyleCnt="0"/>
      <dgm:spPr/>
    </dgm:pt>
    <dgm:pt modelId="{0B3D89BA-514A-42AF-8FF1-572D1DC3D00D}" type="pres">
      <dgm:prSet presAssocID="{AFA3F436-8E0C-43F9-AE34-82813317A92A}" presName="horzSpace2" presStyleCnt="0"/>
      <dgm:spPr/>
    </dgm:pt>
    <dgm:pt modelId="{679664DC-E7C3-4470-A6DD-A00607C81067}" type="pres">
      <dgm:prSet presAssocID="{AFA3F436-8E0C-43F9-AE34-82813317A92A}" presName="tx2" presStyleLbl="revTx" presStyleIdx="2" presStyleCnt="4"/>
      <dgm:spPr/>
    </dgm:pt>
    <dgm:pt modelId="{51FB430D-F607-491E-858E-F2471B1A84B5}" type="pres">
      <dgm:prSet presAssocID="{AFA3F436-8E0C-43F9-AE34-82813317A92A}" presName="vert2" presStyleCnt="0"/>
      <dgm:spPr/>
    </dgm:pt>
    <dgm:pt modelId="{B5DD8A37-ADC2-4D92-B812-8AFAFB699CEC}" type="pres">
      <dgm:prSet presAssocID="{AFA3F436-8E0C-43F9-AE34-82813317A92A}" presName="thinLine2b" presStyleLbl="callout" presStyleIdx="1" presStyleCnt="3"/>
      <dgm:spPr/>
    </dgm:pt>
    <dgm:pt modelId="{48399024-DD82-40B2-A1AD-2FBE9788C5E8}" type="pres">
      <dgm:prSet presAssocID="{AFA3F436-8E0C-43F9-AE34-82813317A92A}" presName="vertSpace2b" presStyleCnt="0"/>
      <dgm:spPr/>
    </dgm:pt>
    <dgm:pt modelId="{3FBC1A7A-3253-4554-B3B2-D5FB65B19107}" type="pres">
      <dgm:prSet presAssocID="{0D3CEDC8-BE8E-477B-8CE2-C652E529DCB9}" presName="horz2" presStyleCnt="0"/>
      <dgm:spPr/>
    </dgm:pt>
    <dgm:pt modelId="{FC786FC0-D594-432A-85D2-9B52C1C1A8C3}" type="pres">
      <dgm:prSet presAssocID="{0D3CEDC8-BE8E-477B-8CE2-C652E529DCB9}" presName="horzSpace2" presStyleCnt="0"/>
      <dgm:spPr/>
    </dgm:pt>
    <dgm:pt modelId="{EA0AB8F1-4C8A-4CCB-B3F2-E07FD7E898DF}" type="pres">
      <dgm:prSet presAssocID="{0D3CEDC8-BE8E-477B-8CE2-C652E529DCB9}" presName="tx2" presStyleLbl="revTx" presStyleIdx="3" presStyleCnt="4"/>
      <dgm:spPr/>
    </dgm:pt>
    <dgm:pt modelId="{876BCD50-7FE9-4874-B1D3-644EBD8FEA51}" type="pres">
      <dgm:prSet presAssocID="{0D3CEDC8-BE8E-477B-8CE2-C652E529DCB9}" presName="vert2" presStyleCnt="0"/>
      <dgm:spPr/>
    </dgm:pt>
    <dgm:pt modelId="{4866B22E-E2B4-42F1-9D27-B62FB99836A7}" type="pres">
      <dgm:prSet presAssocID="{0D3CEDC8-BE8E-477B-8CE2-C652E529DCB9}" presName="thinLine2b" presStyleLbl="callout" presStyleIdx="2" presStyleCnt="3"/>
      <dgm:spPr/>
    </dgm:pt>
    <dgm:pt modelId="{A2D18841-99B1-4685-BAA9-08FE90F95A73}" type="pres">
      <dgm:prSet presAssocID="{0D3CEDC8-BE8E-477B-8CE2-C652E529DCB9}" presName="vertSpace2b" presStyleCnt="0"/>
      <dgm:spPr/>
    </dgm:pt>
  </dgm:ptLst>
  <dgm:cxnLst>
    <dgm:cxn modelId="{16B40818-4C85-4F0C-B0F3-9F608B0866B2}" type="presOf" srcId="{7B11F223-AAE5-43A0-8B65-58AC34B7575B}" destId="{A0316C23-0082-4678-8660-6BC6B200524C}" srcOrd="0" destOrd="0" presId="urn:microsoft.com/office/officeart/2008/layout/LinedList"/>
    <dgm:cxn modelId="{56731433-71CA-4823-910D-9832CF1049AE}" type="presOf" srcId="{AFA3F436-8E0C-43F9-AE34-82813317A92A}" destId="{679664DC-E7C3-4470-A6DD-A00607C81067}" srcOrd="0" destOrd="0" presId="urn:microsoft.com/office/officeart/2008/layout/LinedList"/>
    <dgm:cxn modelId="{A051F13D-EA87-407D-B8E8-4B1B730A02FA}" srcId="{7B11F223-AAE5-43A0-8B65-58AC34B7575B}" destId="{F5B4093E-3985-48D7-8854-11E84004CA21}" srcOrd="0" destOrd="0" parTransId="{07D0A84F-C344-4FFC-ABC0-5931445BE91A}" sibTransId="{004F3E78-6643-4485-BC62-A047190E7AC4}"/>
    <dgm:cxn modelId="{F687075D-9A90-4204-BB69-32F1EBA05840}" srcId="{F5B4093E-3985-48D7-8854-11E84004CA21}" destId="{0D3CEDC8-BE8E-477B-8CE2-C652E529DCB9}" srcOrd="2" destOrd="0" parTransId="{483E1945-7589-48EC-B3E2-1EEA1ABE2BBF}" sibTransId="{9BDD27E4-470D-4124-ABDD-903B30F16E6B}"/>
    <dgm:cxn modelId="{B728E943-3107-4BB3-A67E-349D079B9EE5}" type="presOf" srcId="{F5B4093E-3985-48D7-8854-11E84004CA21}" destId="{E7720732-0A6F-4D8F-A633-CF0CE8C7A49A}" srcOrd="0" destOrd="0" presId="urn:microsoft.com/office/officeart/2008/layout/LinedList"/>
    <dgm:cxn modelId="{A7C1D64B-FA80-47C4-9332-7F0F33FC48C2}" srcId="{F5B4093E-3985-48D7-8854-11E84004CA21}" destId="{AFA3F436-8E0C-43F9-AE34-82813317A92A}" srcOrd="1" destOrd="0" parTransId="{94393710-6473-4262-9601-CF7305034266}" sibTransId="{326704E6-DD96-4A99-AA76-3ABCEAE9C6B5}"/>
    <dgm:cxn modelId="{2FFFAB58-6430-4167-A507-7D29AFE8F499}" type="presOf" srcId="{DB695C08-53E6-470D-BC3A-996F547A1D17}" destId="{2C070BD1-8F35-42D8-957E-F1CCBF558C4D}" srcOrd="0" destOrd="0" presId="urn:microsoft.com/office/officeart/2008/layout/LinedList"/>
    <dgm:cxn modelId="{1A7C7C90-8558-4836-BB47-5D3DFAD73B87}" type="presOf" srcId="{0D3CEDC8-BE8E-477B-8CE2-C652E529DCB9}" destId="{EA0AB8F1-4C8A-4CCB-B3F2-E07FD7E898DF}" srcOrd="0" destOrd="0" presId="urn:microsoft.com/office/officeart/2008/layout/LinedList"/>
    <dgm:cxn modelId="{72192A96-95C7-455D-8A85-2353BB9AC981}" srcId="{F5B4093E-3985-48D7-8854-11E84004CA21}" destId="{DB695C08-53E6-470D-BC3A-996F547A1D17}" srcOrd="0" destOrd="0" parTransId="{91D03271-53E1-4BD9-BFE2-0F2594D61680}" sibTransId="{AAA96AA0-D863-4548-8622-24CBB980C96D}"/>
    <dgm:cxn modelId="{8C8CB69A-DBFB-4A40-B7FB-80F2D0220718}" type="presParOf" srcId="{A0316C23-0082-4678-8660-6BC6B200524C}" destId="{A6405BFC-622C-4808-A69C-7922FC61A8DF}" srcOrd="0" destOrd="0" presId="urn:microsoft.com/office/officeart/2008/layout/LinedList"/>
    <dgm:cxn modelId="{C9C2AEDB-0261-45F2-84E4-195DAD213083}" type="presParOf" srcId="{A0316C23-0082-4678-8660-6BC6B200524C}" destId="{0277F8FF-36F6-47BA-9C28-0B275072CEB3}" srcOrd="1" destOrd="0" presId="urn:microsoft.com/office/officeart/2008/layout/LinedList"/>
    <dgm:cxn modelId="{360F0B75-5560-4289-8ED4-76245E0037D8}" type="presParOf" srcId="{0277F8FF-36F6-47BA-9C28-0B275072CEB3}" destId="{E7720732-0A6F-4D8F-A633-CF0CE8C7A49A}" srcOrd="0" destOrd="0" presId="urn:microsoft.com/office/officeart/2008/layout/LinedList"/>
    <dgm:cxn modelId="{CAE716C6-6F9D-481D-91D8-4BC4F67CC752}" type="presParOf" srcId="{0277F8FF-36F6-47BA-9C28-0B275072CEB3}" destId="{101AEA40-348A-4192-BCE3-F3F724B48E52}" srcOrd="1" destOrd="0" presId="urn:microsoft.com/office/officeart/2008/layout/LinedList"/>
    <dgm:cxn modelId="{845279F8-D124-4F8F-AC0B-FE30F74D512F}" type="presParOf" srcId="{101AEA40-348A-4192-BCE3-F3F724B48E52}" destId="{61FF86E6-5B39-4157-BF93-F9C671D7C91F}" srcOrd="0" destOrd="0" presId="urn:microsoft.com/office/officeart/2008/layout/LinedList"/>
    <dgm:cxn modelId="{06B5A96E-CAFD-4E60-ACE9-B07234F5F4B8}" type="presParOf" srcId="{101AEA40-348A-4192-BCE3-F3F724B48E52}" destId="{6C7EE623-03F9-4B6D-AEBE-FF43979CD953}" srcOrd="1" destOrd="0" presId="urn:microsoft.com/office/officeart/2008/layout/LinedList"/>
    <dgm:cxn modelId="{9193B4AC-662D-424C-B13A-E56CC1106376}" type="presParOf" srcId="{6C7EE623-03F9-4B6D-AEBE-FF43979CD953}" destId="{EB21E9E8-616B-4D3F-9613-00652874517C}" srcOrd="0" destOrd="0" presId="urn:microsoft.com/office/officeart/2008/layout/LinedList"/>
    <dgm:cxn modelId="{D3DCE80B-C1C9-4C05-89AC-A04609DC18A5}" type="presParOf" srcId="{6C7EE623-03F9-4B6D-AEBE-FF43979CD953}" destId="{2C070BD1-8F35-42D8-957E-F1CCBF558C4D}" srcOrd="1" destOrd="0" presId="urn:microsoft.com/office/officeart/2008/layout/LinedList"/>
    <dgm:cxn modelId="{B7352BDC-580D-42D1-A07F-FF982601D21D}" type="presParOf" srcId="{6C7EE623-03F9-4B6D-AEBE-FF43979CD953}" destId="{B7C0C526-17BE-4393-B4EE-2D63251B1886}" srcOrd="2" destOrd="0" presId="urn:microsoft.com/office/officeart/2008/layout/LinedList"/>
    <dgm:cxn modelId="{294D39EC-6586-435C-93D0-C1A1FCD33ABE}" type="presParOf" srcId="{101AEA40-348A-4192-BCE3-F3F724B48E52}" destId="{DC0E02CE-BB5F-47DA-A0FF-BEE951BEFDB6}" srcOrd="2" destOrd="0" presId="urn:microsoft.com/office/officeart/2008/layout/LinedList"/>
    <dgm:cxn modelId="{418996BC-7992-4612-A299-438F75F515AC}" type="presParOf" srcId="{101AEA40-348A-4192-BCE3-F3F724B48E52}" destId="{2740DEB2-9EC4-4CD7-B3CF-5D3B9349D797}" srcOrd="3" destOrd="0" presId="urn:microsoft.com/office/officeart/2008/layout/LinedList"/>
    <dgm:cxn modelId="{F1AF14BB-6D94-401B-9DD6-A2A07D74A2C1}" type="presParOf" srcId="{101AEA40-348A-4192-BCE3-F3F724B48E52}" destId="{D718104E-C36B-4E5E-AF3B-12CE3B2946F7}" srcOrd="4" destOrd="0" presId="urn:microsoft.com/office/officeart/2008/layout/LinedList"/>
    <dgm:cxn modelId="{CAA7AF6C-8EC9-40DE-B371-6D7BAEFF0682}" type="presParOf" srcId="{D718104E-C36B-4E5E-AF3B-12CE3B2946F7}" destId="{0B3D89BA-514A-42AF-8FF1-572D1DC3D00D}" srcOrd="0" destOrd="0" presId="urn:microsoft.com/office/officeart/2008/layout/LinedList"/>
    <dgm:cxn modelId="{301DA9E8-49B9-4DD3-9F61-4D1986F3214B}" type="presParOf" srcId="{D718104E-C36B-4E5E-AF3B-12CE3B2946F7}" destId="{679664DC-E7C3-4470-A6DD-A00607C81067}" srcOrd="1" destOrd="0" presId="urn:microsoft.com/office/officeart/2008/layout/LinedList"/>
    <dgm:cxn modelId="{D6C99D9A-B2BA-4111-B029-2A27CAA26ED8}" type="presParOf" srcId="{D718104E-C36B-4E5E-AF3B-12CE3B2946F7}" destId="{51FB430D-F607-491E-858E-F2471B1A84B5}" srcOrd="2" destOrd="0" presId="urn:microsoft.com/office/officeart/2008/layout/LinedList"/>
    <dgm:cxn modelId="{1A902B75-6240-413A-B62A-0BA440F8B992}" type="presParOf" srcId="{101AEA40-348A-4192-BCE3-F3F724B48E52}" destId="{B5DD8A37-ADC2-4D92-B812-8AFAFB699CEC}" srcOrd="5" destOrd="0" presId="urn:microsoft.com/office/officeart/2008/layout/LinedList"/>
    <dgm:cxn modelId="{41DCFF66-CB5A-4B0A-89B8-9977FC499085}" type="presParOf" srcId="{101AEA40-348A-4192-BCE3-F3F724B48E52}" destId="{48399024-DD82-40B2-A1AD-2FBE9788C5E8}" srcOrd="6" destOrd="0" presId="urn:microsoft.com/office/officeart/2008/layout/LinedList"/>
    <dgm:cxn modelId="{11085075-7D46-4697-B734-EBF46CEECA65}" type="presParOf" srcId="{101AEA40-348A-4192-BCE3-F3F724B48E52}" destId="{3FBC1A7A-3253-4554-B3B2-D5FB65B19107}" srcOrd="7" destOrd="0" presId="urn:microsoft.com/office/officeart/2008/layout/LinedList"/>
    <dgm:cxn modelId="{C8BD0255-88FE-4FCD-BD00-BCB113C58989}" type="presParOf" srcId="{3FBC1A7A-3253-4554-B3B2-D5FB65B19107}" destId="{FC786FC0-D594-432A-85D2-9B52C1C1A8C3}" srcOrd="0" destOrd="0" presId="urn:microsoft.com/office/officeart/2008/layout/LinedList"/>
    <dgm:cxn modelId="{B23F1526-9C6A-445D-B10E-624E8E1AEA2A}" type="presParOf" srcId="{3FBC1A7A-3253-4554-B3B2-D5FB65B19107}" destId="{EA0AB8F1-4C8A-4CCB-B3F2-E07FD7E898DF}" srcOrd="1" destOrd="0" presId="urn:microsoft.com/office/officeart/2008/layout/LinedList"/>
    <dgm:cxn modelId="{B227643A-C59E-4D95-A541-2E9D02D65E44}" type="presParOf" srcId="{3FBC1A7A-3253-4554-B3B2-D5FB65B19107}" destId="{876BCD50-7FE9-4874-B1D3-644EBD8FEA51}" srcOrd="2" destOrd="0" presId="urn:microsoft.com/office/officeart/2008/layout/LinedList"/>
    <dgm:cxn modelId="{92D4C25A-6E3F-4E57-91B5-FA0F6E68E593}" type="presParOf" srcId="{101AEA40-348A-4192-BCE3-F3F724B48E52}" destId="{4866B22E-E2B4-42F1-9D27-B62FB99836A7}" srcOrd="8" destOrd="0" presId="urn:microsoft.com/office/officeart/2008/layout/LinedList"/>
    <dgm:cxn modelId="{4DF53F50-7F27-47D3-8A81-3311C21267CD}" type="presParOf" srcId="{101AEA40-348A-4192-BCE3-F3F724B48E52}" destId="{A2D18841-99B1-4685-BAA9-08FE90F95A73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697E3F3-92D5-4E1A-97C0-DE063206B42E}" type="doc">
      <dgm:prSet loTypeId="urn:microsoft.com/office/officeart/2008/layout/VerticalCircleList" loCatId="list" qsTypeId="urn:microsoft.com/office/officeart/2005/8/quickstyle/simple2" qsCatId="simple" csTypeId="urn:microsoft.com/office/officeart/2005/8/colors/accent5_1" csCatId="accent5" phldr="1"/>
      <dgm:spPr/>
      <dgm:t>
        <a:bodyPr/>
        <a:lstStyle/>
        <a:p>
          <a:endParaRPr lang="it-IT"/>
        </a:p>
      </dgm:t>
    </dgm:pt>
    <dgm:pt modelId="{EE078153-4689-4724-972A-85A236F1190D}">
      <dgm:prSet phldrT="[Testo]" custT="1"/>
      <dgm:spPr/>
      <dgm:t>
        <a:bodyPr/>
        <a:lstStyle/>
        <a:p>
          <a:r>
            <a:rPr lang="it-IT" sz="1400" b="0" dirty="0">
              <a:latin typeface="Lato" panose="020F0502020204030203" pitchFamily="34" charset="0"/>
            </a:rPr>
            <a:t>Chimica, biotecnologie, ingegneria e medicina (80,7%)</a:t>
          </a:r>
        </a:p>
      </dgm:t>
    </dgm:pt>
    <dgm:pt modelId="{ABE57BEC-CA99-4467-B24E-A08803112958}" type="parTrans" cxnId="{48156963-04DC-432A-8CF9-6C3979053851}">
      <dgm:prSet/>
      <dgm:spPr/>
      <dgm:t>
        <a:bodyPr/>
        <a:lstStyle/>
        <a:p>
          <a:endParaRPr lang="it-IT" sz="1600" b="0"/>
        </a:p>
      </dgm:t>
    </dgm:pt>
    <dgm:pt modelId="{B48760E0-61E6-4D95-BFE4-266A895A402E}" type="sibTrans" cxnId="{48156963-04DC-432A-8CF9-6C3979053851}">
      <dgm:prSet/>
      <dgm:spPr/>
      <dgm:t>
        <a:bodyPr/>
        <a:lstStyle/>
        <a:p>
          <a:endParaRPr lang="it-IT" sz="1600" b="0"/>
        </a:p>
      </dgm:t>
    </dgm:pt>
    <dgm:pt modelId="{273022C8-1787-464B-AF6B-C33697700C06}">
      <dgm:prSet phldrT="[Testo]" custT="1"/>
      <dgm:spPr/>
      <dgm:t>
        <a:bodyPr/>
        <a:lstStyle/>
        <a:p>
          <a:r>
            <a:rPr lang="it-IT" sz="1400" b="0" dirty="0">
              <a:latin typeface="Lato" panose="020F0502020204030203" pitchFamily="34" charset="0"/>
            </a:rPr>
            <a:t>Tecnici della gestione dei processi produttivi di beni e servizi (66,7%)</a:t>
          </a:r>
        </a:p>
      </dgm:t>
    </dgm:pt>
    <dgm:pt modelId="{C1332033-F066-4B44-A1DF-F6DFE1591DBB}" type="parTrans" cxnId="{11FF3DFA-84C4-4A26-9F7F-6BC04F46687D}">
      <dgm:prSet/>
      <dgm:spPr/>
      <dgm:t>
        <a:bodyPr/>
        <a:lstStyle/>
        <a:p>
          <a:endParaRPr lang="it-IT" sz="1600" b="0"/>
        </a:p>
      </dgm:t>
    </dgm:pt>
    <dgm:pt modelId="{9C2D872D-ABE8-4F26-9F13-8A02603359DB}" type="sibTrans" cxnId="{11FF3DFA-84C4-4A26-9F7F-6BC04F46687D}">
      <dgm:prSet/>
      <dgm:spPr/>
      <dgm:t>
        <a:bodyPr/>
        <a:lstStyle/>
        <a:p>
          <a:endParaRPr lang="it-IT" sz="1600" b="0"/>
        </a:p>
      </dgm:t>
    </dgm:pt>
    <dgm:pt modelId="{EE7A57D9-D24C-4F5E-BCF4-74DBA72BE081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it-IT" sz="1400" b="0" dirty="0">
              <a:latin typeface="Lato" panose="020F0502020204030203" pitchFamily="34" charset="0"/>
            </a:rPr>
            <a:t>Operai specializzati addetti alle rifiniture delle costruzioni (70,8%)</a:t>
          </a:r>
        </a:p>
      </dgm:t>
    </dgm:pt>
    <dgm:pt modelId="{EA6E48A8-34F4-4D90-8506-AC281A7C6FBD}" type="parTrans" cxnId="{D014FA7B-E546-430C-A2C9-3AE6C32FEA95}">
      <dgm:prSet/>
      <dgm:spPr/>
      <dgm:t>
        <a:bodyPr/>
        <a:lstStyle/>
        <a:p>
          <a:endParaRPr lang="it-IT"/>
        </a:p>
      </dgm:t>
    </dgm:pt>
    <dgm:pt modelId="{821E765D-9795-4F1D-A26E-F0627023C6AB}" type="sibTrans" cxnId="{D014FA7B-E546-430C-A2C9-3AE6C32FEA95}">
      <dgm:prSet/>
      <dgm:spPr/>
      <dgm:t>
        <a:bodyPr/>
        <a:lstStyle/>
        <a:p>
          <a:endParaRPr lang="it-IT"/>
        </a:p>
      </dgm:t>
    </dgm:pt>
    <dgm:pt modelId="{6941BAFC-F62B-4609-9687-D7FD9C1AEE78}">
      <dgm:prSet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it-IT" sz="1400" b="0" dirty="0">
              <a:latin typeface="Lato" panose="020F0502020204030203" pitchFamily="34" charset="0"/>
            </a:rPr>
            <a:t>Fonditori, saldatori, lattonieri, calderai, montatori di carpenteria metallica (68,5%)</a:t>
          </a:r>
        </a:p>
      </dgm:t>
    </dgm:pt>
    <dgm:pt modelId="{CC3B8A27-B109-446C-B6AC-91ABD3355A55}" type="parTrans" cxnId="{A7945BB7-92CD-4A4C-AC56-191FC1477A5F}">
      <dgm:prSet/>
      <dgm:spPr/>
      <dgm:t>
        <a:bodyPr/>
        <a:lstStyle/>
        <a:p>
          <a:endParaRPr lang="it-IT"/>
        </a:p>
      </dgm:t>
    </dgm:pt>
    <dgm:pt modelId="{FAA1D6C1-545B-48F5-8598-8DBE602DA770}" type="sibTrans" cxnId="{A7945BB7-92CD-4A4C-AC56-191FC1477A5F}">
      <dgm:prSet/>
      <dgm:spPr/>
      <dgm:t>
        <a:bodyPr/>
        <a:lstStyle/>
        <a:p>
          <a:endParaRPr lang="it-IT"/>
        </a:p>
      </dgm:t>
    </dgm:pt>
    <dgm:pt modelId="{DF7F7A14-035E-4F9C-AFC9-21B9FC6F1626}">
      <dgm:prSet custT="1"/>
      <dgm:spPr/>
      <dgm:t>
        <a:bodyPr/>
        <a:lstStyle/>
        <a:p>
          <a:r>
            <a:rPr lang="it-IT" sz="1400" b="0" dirty="0">
              <a:latin typeface="Lato" panose="020F0502020204030203" pitchFamily="34" charset="0"/>
            </a:rPr>
            <a:t>Operatori della cura estetica (66,2%)</a:t>
          </a:r>
        </a:p>
      </dgm:t>
    </dgm:pt>
    <dgm:pt modelId="{7646214C-511E-40D9-BF02-B829A6715D9C}" type="parTrans" cxnId="{81BC06DE-320E-4E61-B4F9-ED9EAB3ADE5A}">
      <dgm:prSet/>
      <dgm:spPr/>
      <dgm:t>
        <a:bodyPr/>
        <a:lstStyle/>
        <a:p>
          <a:endParaRPr lang="it-IT"/>
        </a:p>
      </dgm:t>
    </dgm:pt>
    <dgm:pt modelId="{82B1105B-EF73-4BCC-9004-CF6B90D5D092}" type="sibTrans" cxnId="{81BC06DE-320E-4E61-B4F9-ED9EAB3ADE5A}">
      <dgm:prSet/>
      <dgm:spPr/>
      <dgm:t>
        <a:bodyPr/>
        <a:lstStyle/>
        <a:p>
          <a:endParaRPr lang="it-IT"/>
        </a:p>
      </dgm:t>
    </dgm:pt>
    <dgm:pt modelId="{25BBBB6C-585A-4321-8D5D-39A6DEC440EE}" type="pres">
      <dgm:prSet presAssocID="{C697E3F3-92D5-4E1A-97C0-DE063206B42E}" presName="Name0" presStyleCnt="0">
        <dgm:presLayoutVars>
          <dgm:dir/>
        </dgm:presLayoutVars>
      </dgm:prSet>
      <dgm:spPr/>
    </dgm:pt>
    <dgm:pt modelId="{C6D6A8E8-72C2-4B76-95EF-FCE91A14D56F}" type="pres">
      <dgm:prSet presAssocID="{EE078153-4689-4724-972A-85A236F1190D}" presName="noChildren" presStyleCnt="0"/>
      <dgm:spPr/>
    </dgm:pt>
    <dgm:pt modelId="{FF6038E8-F9B5-48F4-A112-AB6929932E0B}" type="pres">
      <dgm:prSet presAssocID="{EE078153-4689-4724-972A-85A236F1190D}" presName="gap" presStyleCnt="0"/>
      <dgm:spPr/>
    </dgm:pt>
    <dgm:pt modelId="{E3EFA786-0890-4B8C-9373-C32D643D5BA0}" type="pres">
      <dgm:prSet presAssocID="{EE078153-4689-4724-972A-85A236F1190D}" presName="medCircle2" presStyleLbl="vennNode1" presStyleIdx="0" presStyleCnt="5"/>
      <dgm:spPr/>
    </dgm:pt>
    <dgm:pt modelId="{8EE2E2B7-FD6D-43A2-8CEF-D860659E7B5D}" type="pres">
      <dgm:prSet presAssocID="{EE078153-4689-4724-972A-85A236F1190D}" presName="txLvlOnly1" presStyleLbl="revTx" presStyleIdx="0" presStyleCnt="5" custLinFactNeighborX="10854" custLinFactNeighborY="-228"/>
      <dgm:spPr/>
    </dgm:pt>
    <dgm:pt modelId="{DBA1AF30-06AE-4FB5-BBAB-24A26E964EED}" type="pres">
      <dgm:prSet presAssocID="{EE7A57D9-D24C-4F5E-BCF4-74DBA72BE081}" presName="noChildren" presStyleCnt="0"/>
      <dgm:spPr/>
    </dgm:pt>
    <dgm:pt modelId="{96E69972-B72C-44A5-921B-25C2C0091EC9}" type="pres">
      <dgm:prSet presAssocID="{EE7A57D9-D24C-4F5E-BCF4-74DBA72BE081}" presName="gap" presStyleCnt="0"/>
      <dgm:spPr/>
    </dgm:pt>
    <dgm:pt modelId="{48C2A2DE-BDA2-4D23-B297-9ADA9A3A0E25}" type="pres">
      <dgm:prSet presAssocID="{EE7A57D9-D24C-4F5E-BCF4-74DBA72BE081}" presName="medCircle2" presStyleLbl="vennNode1" presStyleIdx="1" presStyleCnt="5"/>
      <dgm:spPr/>
    </dgm:pt>
    <dgm:pt modelId="{2AF1F60D-6CEE-4FBE-BFE7-AF7AE05D01D7}" type="pres">
      <dgm:prSet presAssocID="{EE7A57D9-D24C-4F5E-BCF4-74DBA72BE081}" presName="txLvlOnly1" presStyleLbl="revTx" presStyleIdx="1" presStyleCnt="5" custLinFactNeighborX="11636" custLinFactNeighborY="397"/>
      <dgm:spPr/>
    </dgm:pt>
    <dgm:pt modelId="{53A782F3-032C-41C6-8EB9-83B77324A589}" type="pres">
      <dgm:prSet presAssocID="{6941BAFC-F62B-4609-9687-D7FD9C1AEE78}" presName="noChildren" presStyleCnt="0"/>
      <dgm:spPr/>
    </dgm:pt>
    <dgm:pt modelId="{CDAA07E0-4C5B-4A8E-9B6D-58B750B4FBD8}" type="pres">
      <dgm:prSet presAssocID="{6941BAFC-F62B-4609-9687-D7FD9C1AEE78}" presName="gap" presStyleCnt="0"/>
      <dgm:spPr/>
    </dgm:pt>
    <dgm:pt modelId="{F402827F-3185-4876-B6F6-8DBAE2007E2B}" type="pres">
      <dgm:prSet presAssocID="{6941BAFC-F62B-4609-9687-D7FD9C1AEE78}" presName="medCircle2" presStyleLbl="vennNode1" presStyleIdx="2" presStyleCnt="5"/>
      <dgm:spPr/>
    </dgm:pt>
    <dgm:pt modelId="{757A3078-8E4A-4EED-A7C6-D1BAFDF3B2CD}" type="pres">
      <dgm:prSet presAssocID="{6941BAFC-F62B-4609-9687-D7FD9C1AEE78}" presName="txLvlOnly1" presStyleLbl="revTx" presStyleIdx="2" presStyleCnt="5" custLinFactNeighborX="10854" custLinFactNeighborY="10344"/>
      <dgm:spPr/>
    </dgm:pt>
    <dgm:pt modelId="{403DDE59-7F8C-49B3-A197-631FBB388F4F}" type="pres">
      <dgm:prSet presAssocID="{273022C8-1787-464B-AF6B-C33697700C06}" presName="noChildren" presStyleCnt="0"/>
      <dgm:spPr/>
    </dgm:pt>
    <dgm:pt modelId="{BB6EAE4B-0F97-4A17-AEEF-18DB11DCFB20}" type="pres">
      <dgm:prSet presAssocID="{273022C8-1787-464B-AF6B-C33697700C06}" presName="gap" presStyleCnt="0"/>
      <dgm:spPr/>
    </dgm:pt>
    <dgm:pt modelId="{7FA2B8BE-F278-4FCD-8F6E-F098F25DC95B}" type="pres">
      <dgm:prSet presAssocID="{273022C8-1787-464B-AF6B-C33697700C06}" presName="medCircle2" presStyleLbl="vennNode1" presStyleIdx="3" presStyleCnt="5"/>
      <dgm:spPr/>
    </dgm:pt>
    <dgm:pt modelId="{1F0B2AE4-8CB9-42D6-804B-21A1DBA0F1F0}" type="pres">
      <dgm:prSet presAssocID="{273022C8-1787-464B-AF6B-C33697700C06}" presName="txLvlOnly1" presStyleLbl="revTx" presStyleIdx="3" presStyleCnt="5" custLinFactNeighborX="10854" custLinFactNeighborY="6676"/>
      <dgm:spPr/>
    </dgm:pt>
    <dgm:pt modelId="{7F583414-0540-4F50-BCC9-15DD595BF313}" type="pres">
      <dgm:prSet presAssocID="{DF7F7A14-035E-4F9C-AFC9-21B9FC6F1626}" presName="noChildren" presStyleCnt="0"/>
      <dgm:spPr/>
    </dgm:pt>
    <dgm:pt modelId="{6B19F35E-457E-4925-BA30-80A069D2225B}" type="pres">
      <dgm:prSet presAssocID="{DF7F7A14-035E-4F9C-AFC9-21B9FC6F1626}" presName="gap" presStyleCnt="0"/>
      <dgm:spPr/>
    </dgm:pt>
    <dgm:pt modelId="{5BDBBCB7-4474-4038-86A7-BB16719F9CEA}" type="pres">
      <dgm:prSet presAssocID="{DF7F7A14-035E-4F9C-AFC9-21B9FC6F1626}" presName="medCircle2" presStyleLbl="vennNode1" presStyleIdx="4" presStyleCnt="5"/>
      <dgm:spPr/>
    </dgm:pt>
    <dgm:pt modelId="{4FEA15DE-3078-40B0-9507-3CE848C219C4}" type="pres">
      <dgm:prSet presAssocID="{DF7F7A14-035E-4F9C-AFC9-21B9FC6F1626}" presName="txLvlOnly1" presStyleLbl="revTx" presStyleIdx="4" presStyleCnt="5" custLinFactNeighborX="10854" custLinFactNeighborY="941"/>
      <dgm:spPr/>
    </dgm:pt>
  </dgm:ptLst>
  <dgm:cxnLst>
    <dgm:cxn modelId="{08D1AD10-2B2A-4D1B-9EFC-C8AA77C31D58}" type="presOf" srcId="{DF7F7A14-035E-4F9C-AFC9-21B9FC6F1626}" destId="{4FEA15DE-3078-40B0-9507-3CE848C219C4}" srcOrd="0" destOrd="0" presId="urn:microsoft.com/office/officeart/2008/layout/VerticalCircleList"/>
    <dgm:cxn modelId="{48156963-04DC-432A-8CF9-6C3979053851}" srcId="{C697E3F3-92D5-4E1A-97C0-DE063206B42E}" destId="{EE078153-4689-4724-972A-85A236F1190D}" srcOrd="0" destOrd="0" parTransId="{ABE57BEC-CA99-4467-B24E-A08803112958}" sibTransId="{B48760E0-61E6-4D95-BFE4-266A895A402E}"/>
    <dgm:cxn modelId="{D014FA7B-E546-430C-A2C9-3AE6C32FEA95}" srcId="{C697E3F3-92D5-4E1A-97C0-DE063206B42E}" destId="{EE7A57D9-D24C-4F5E-BCF4-74DBA72BE081}" srcOrd="1" destOrd="0" parTransId="{EA6E48A8-34F4-4D90-8506-AC281A7C6FBD}" sibTransId="{821E765D-9795-4F1D-A26E-F0627023C6AB}"/>
    <dgm:cxn modelId="{F0D8E089-CB3E-45FC-A7E7-E92B02D38E27}" type="presOf" srcId="{C697E3F3-92D5-4E1A-97C0-DE063206B42E}" destId="{25BBBB6C-585A-4321-8D5D-39A6DEC440EE}" srcOrd="0" destOrd="0" presId="urn:microsoft.com/office/officeart/2008/layout/VerticalCircleList"/>
    <dgm:cxn modelId="{541027B2-874C-4BE3-AA7B-1C90192FA3A5}" type="presOf" srcId="{EE7A57D9-D24C-4F5E-BCF4-74DBA72BE081}" destId="{2AF1F60D-6CEE-4FBE-BFE7-AF7AE05D01D7}" srcOrd="0" destOrd="0" presId="urn:microsoft.com/office/officeart/2008/layout/VerticalCircleList"/>
    <dgm:cxn modelId="{94FBFEB5-47F1-4BEE-9754-FD576997F80B}" type="presOf" srcId="{6941BAFC-F62B-4609-9687-D7FD9C1AEE78}" destId="{757A3078-8E4A-4EED-A7C6-D1BAFDF3B2CD}" srcOrd="0" destOrd="0" presId="urn:microsoft.com/office/officeart/2008/layout/VerticalCircleList"/>
    <dgm:cxn modelId="{A7945BB7-92CD-4A4C-AC56-191FC1477A5F}" srcId="{C697E3F3-92D5-4E1A-97C0-DE063206B42E}" destId="{6941BAFC-F62B-4609-9687-D7FD9C1AEE78}" srcOrd="2" destOrd="0" parTransId="{CC3B8A27-B109-446C-B6AC-91ABD3355A55}" sibTransId="{FAA1D6C1-545B-48F5-8598-8DBE602DA770}"/>
    <dgm:cxn modelId="{9C4A32D0-0E70-4FA9-875B-B1F260EE2037}" type="presOf" srcId="{273022C8-1787-464B-AF6B-C33697700C06}" destId="{1F0B2AE4-8CB9-42D6-804B-21A1DBA0F1F0}" srcOrd="0" destOrd="0" presId="urn:microsoft.com/office/officeart/2008/layout/VerticalCircleList"/>
    <dgm:cxn modelId="{868998DD-2726-47F5-9105-EB5BCFA9C1C1}" type="presOf" srcId="{EE078153-4689-4724-972A-85A236F1190D}" destId="{8EE2E2B7-FD6D-43A2-8CEF-D860659E7B5D}" srcOrd="0" destOrd="0" presId="urn:microsoft.com/office/officeart/2008/layout/VerticalCircleList"/>
    <dgm:cxn modelId="{81BC06DE-320E-4E61-B4F9-ED9EAB3ADE5A}" srcId="{C697E3F3-92D5-4E1A-97C0-DE063206B42E}" destId="{DF7F7A14-035E-4F9C-AFC9-21B9FC6F1626}" srcOrd="4" destOrd="0" parTransId="{7646214C-511E-40D9-BF02-B829A6715D9C}" sibTransId="{82B1105B-EF73-4BCC-9004-CF6B90D5D092}"/>
    <dgm:cxn modelId="{11FF3DFA-84C4-4A26-9F7F-6BC04F46687D}" srcId="{C697E3F3-92D5-4E1A-97C0-DE063206B42E}" destId="{273022C8-1787-464B-AF6B-C33697700C06}" srcOrd="3" destOrd="0" parTransId="{C1332033-F066-4B44-A1DF-F6DFE1591DBB}" sibTransId="{9C2D872D-ABE8-4F26-9F13-8A02603359DB}"/>
    <dgm:cxn modelId="{EE470F7C-FF6A-4EBF-9EC8-A715357A3C02}" type="presParOf" srcId="{25BBBB6C-585A-4321-8D5D-39A6DEC440EE}" destId="{C6D6A8E8-72C2-4B76-95EF-FCE91A14D56F}" srcOrd="0" destOrd="0" presId="urn:microsoft.com/office/officeart/2008/layout/VerticalCircleList"/>
    <dgm:cxn modelId="{DE4FFF05-05C8-4EBB-AD50-5D68D6B9270D}" type="presParOf" srcId="{C6D6A8E8-72C2-4B76-95EF-FCE91A14D56F}" destId="{FF6038E8-F9B5-48F4-A112-AB6929932E0B}" srcOrd="0" destOrd="0" presId="urn:microsoft.com/office/officeart/2008/layout/VerticalCircleList"/>
    <dgm:cxn modelId="{A4C93217-3DAD-4AC5-B74B-BF9841173015}" type="presParOf" srcId="{C6D6A8E8-72C2-4B76-95EF-FCE91A14D56F}" destId="{E3EFA786-0890-4B8C-9373-C32D643D5BA0}" srcOrd="1" destOrd="0" presId="urn:microsoft.com/office/officeart/2008/layout/VerticalCircleList"/>
    <dgm:cxn modelId="{F3C3C493-853F-4754-96BB-89F2A271A796}" type="presParOf" srcId="{C6D6A8E8-72C2-4B76-95EF-FCE91A14D56F}" destId="{8EE2E2B7-FD6D-43A2-8CEF-D860659E7B5D}" srcOrd="2" destOrd="0" presId="urn:microsoft.com/office/officeart/2008/layout/VerticalCircleList"/>
    <dgm:cxn modelId="{FF382569-75C2-49AB-82C0-4CED45E0E98E}" type="presParOf" srcId="{25BBBB6C-585A-4321-8D5D-39A6DEC440EE}" destId="{DBA1AF30-06AE-4FB5-BBAB-24A26E964EED}" srcOrd="1" destOrd="0" presId="urn:microsoft.com/office/officeart/2008/layout/VerticalCircleList"/>
    <dgm:cxn modelId="{34CFD948-A9B5-4ECB-B845-E668734A6731}" type="presParOf" srcId="{DBA1AF30-06AE-4FB5-BBAB-24A26E964EED}" destId="{96E69972-B72C-44A5-921B-25C2C0091EC9}" srcOrd="0" destOrd="0" presId="urn:microsoft.com/office/officeart/2008/layout/VerticalCircleList"/>
    <dgm:cxn modelId="{748F11DC-22C8-46BD-9743-26E1EFBFCE69}" type="presParOf" srcId="{DBA1AF30-06AE-4FB5-BBAB-24A26E964EED}" destId="{48C2A2DE-BDA2-4D23-B297-9ADA9A3A0E25}" srcOrd="1" destOrd="0" presId="urn:microsoft.com/office/officeart/2008/layout/VerticalCircleList"/>
    <dgm:cxn modelId="{61BDFD0A-CEB5-4CAA-A29D-C2BC025927B6}" type="presParOf" srcId="{DBA1AF30-06AE-4FB5-BBAB-24A26E964EED}" destId="{2AF1F60D-6CEE-4FBE-BFE7-AF7AE05D01D7}" srcOrd="2" destOrd="0" presId="urn:microsoft.com/office/officeart/2008/layout/VerticalCircleList"/>
    <dgm:cxn modelId="{1307636F-0E3C-4DC1-AF89-0563252E62DB}" type="presParOf" srcId="{25BBBB6C-585A-4321-8D5D-39A6DEC440EE}" destId="{53A782F3-032C-41C6-8EB9-83B77324A589}" srcOrd="2" destOrd="0" presId="urn:microsoft.com/office/officeart/2008/layout/VerticalCircleList"/>
    <dgm:cxn modelId="{66A00AAA-3A52-4BC3-A859-A4A03DC2F3EA}" type="presParOf" srcId="{53A782F3-032C-41C6-8EB9-83B77324A589}" destId="{CDAA07E0-4C5B-4A8E-9B6D-58B750B4FBD8}" srcOrd="0" destOrd="0" presId="urn:microsoft.com/office/officeart/2008/layout/VerticalCircleList"/>
    <dgm:cxn modelId="{EC7C9582-07E5-4C1B-AEA2-116A35E68DD5}" type="presParOf" srcId="{53A782F3-032C-41C6-8EB9-83B77324A589}" destId="{F402827F-3185-4876-B6F6-8DBAE2007E2B}" srcOrd="1" destOrd="0" presId="urn:microsoft.com/office/officeart/2008/layout/VerticalCircleList"/>
    <dgm:cxn modelId="{4EDF017A-217E-4D75-99EC-F5399DD5A93B}" type="presParOf" srcId="{53A782F3-032C-41C6-8EB9-83B77324A589}" destId="{757A3078-8E4A-4EED-A7C6-D1BAFDF3B2CD}" srcOrd="2" destOrd="0" presId="urn:microsoft.com/office/officeart/2008/layout/VerticalCircleList"/>
    <dgm:cxn modelId="{05EC8F63-2662-471D-8CC8-5C773CDE6965}" type="presParOf" srcId="{25BBBB6C-585A-4321-8D5D-39A6DEC440EE}" destId="{403DDE59-7F8C-49B3-A197-631FBB388F4F}" srcOrd="3" destOrd="0" presId="urn:microsoft.com/office/officeart/2008/layout/VerticalCircleList"/>
    <dgm:cxn modelId="{F5A724CC-195E-4630-9563-51F7864D628F}" type="presParOf" srcId="{403DDE59-7F8C-49B3-A197-631FBB388F4F}" destId="{BB6EAE4B-0F97-4A17-AEEF-18DB11DCFB20}" srcOrd="0" destOrd="0" presId="urn:microsoft.com/office/officeart/2008/layout/VerticalCircleList"/>
    <dgm:cxn modelId="{9487BC4C-FDEE-4357-A089-AA61A5F61BDA}" type="presParOf" srcId="{403DDE59-7F8C-49B3-A197-631FBB388F4F}" destId="{7FA2B8BE-F278-4FCD-8F6E-F098F25DC95B}" srcOrd="1" destOrd="0" presId="urn:microsoft.com/office/officeart/2008/layout/VerticalCircleList"/>
    <dgm:cxn modelId="{9F5EA9E1-F8C1-4C99-99D3-20656759F0A3}" type="presParOf" srcId="{403DDE59-7F8C-49B3-A197-631FBB388F4F}" destId="{1F0B2AE4-8CB9-42D6-804B-21A1DBA0F1F0}" srcOrd="2" destOrd="0" presId="urn:microsoft.com/office/officeart/2008/layout/VerticalCircleList"/>
    <dgm:cxn modelId="{B1DDBAB9-217E-4814-A2A9-A256224D1452}" type="presParOf" srcId="{25BBBB6C-585A-4321-8D5D-39A6DEC440EE}" destId="{7F583414-0540-4F50-BCC9-15DD595BF313}" srcOrd="4" destOrd="0" presId="urn:microsoft.com/office/officeart/2008/layout/VerticalCircleList"/>
    <dgm:cxn modelId="{693A7B43-4023-47E4-B2CE-FC304A5E0C89}" type="presParOf" srcId="{7F583414-0540-4F50-BCC9-15DD595BF313}" destId="{6B19F35E-457E-4925-BA30-80A069D2225B}" srcOrd="0" destOrd="0" presId="urn:microsoft.com/office/officeart/2008/layout/VerticalCircleList"/>
    <dgm:cxn modelId="{2DCC88D5-EE51-4526-A8C5-3F2C4AF18476}" type="presParOf" srcId="{7F583414-0540-4F50-BCC9-15DD595BF313}" destId="{5BDBBCB7-4474-4038-86A7-BB16719F9CEA}" srcOrd="1" destOrd="0" presId="urn:microsoft.com/office/officeart/2008/layout/VerticalCircleList"/>
    <dgm:cxn modelId="{A58A98C1-AE3D-41A7-AB62-F55A456131FA}" type="presParOf" srcId="{7F583414-0540-4F50-BCC9-15DD595BF313}" destId="{4FEA15DE-3078-40B0-9507-3CE848C219C4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7BDAF65-3EC3-4283-9A41-AB6195E720A1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F6570F2-D41A-45B6-AB76-471DCC4F2129}">
      <dgm:prSet phldrT="[Testo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600" b="1" dirty="0">
              <a:latin typeface="Lato" panose="020F0502020204030203" pitchFamily="34" charset="0"/>
            </a:rPr>
            <a:t>Competenze tecniche</a:t>
          </a:r>
        </a:p>
      </dgm:t>
    </dgm:pt>
    <dgm:pt modelId="{BB176C94-B357-440D-B7F5-20F7C04F1BE0}" type="parTrans" cxnId="{F2377995-1036-4E8F-903C-784A58FC950E}">
      <dgm:prSet/>
      <dgm:spPr/>
      <dgm:t>
        <a:bodyPr/>
        <a:lstStyle/>
        <a:p>
          <a:endParaRPr lang="it-IT"/>
        </a:p>
      </dgm:t>
    </dgm:pt>
    <dgm:pt modelId="{BBC2E074-CCFF-4C9C-8D99-17AFCA7320F8}" type="sibTrans" cxnId="{F2377995-1036-4E8F-903C-784A58FC950E}">
      <dgm:prSet/>
      <dgm:spPr/>
      <dgm:t>
        <a:bodyPr/>
        <a:lstStyle/>
        <a:p>
          <a:endParaRPr lang="it-IT"/>
        </a:p>
      </dgm:t>
    </dgm:pt>
    <dgm:pt modelId="{819B17DF-5361-4ED5-9BC1-D8605ABEB810}">
      <dgm:prSet phldrT="[Testo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600" b="1" dirty="0">
              <a:latin typeface="Lato" panose="020F0502020204030203" pitchFamily="34" charset="0"/>
            </a:rPr>
            <a:t>Competenze trasversali</a:t>
          </a:r>
        </a:p>
      </dgm:t>
    </dgm:pt>
    <dgm:pt modelId="{02451490-F441-47C1-88D5-69ED1CAB1098}" type="parTrans" cxnId="{B8748492-C2B7-4BF5-B3AD-E936E92A81A5}">
      <dgm:prSet/>
      <dgm:spPr/>
      <dgm:t>
        <a:bodyPr/>
        <a:lstStyle/>
        <a:p>
          <a:endParaRPr lang="it-IT"/>
        </a:p>
      </dgm:t>
    </dgm:pt>
    <dgm:pt modelId="{858DC70B-2863-4F49-9B24-C1978C36DCC3}" type="sibTrans" cxnId="{B8748492-C2B7-4BF5-B3AD-E936E92A81A5}">
      <dgm:prSet/>
      <dgm:spPr/>
      <dgm:t>
        <a:bodyPr/>
        <a:lstStyle/>
        <a:p>
          <a:endParaRPr lang="it-IT"/>
        </a:p>
      </dgm:t>
    </dgm:pt>
    <dgm:pt modelId="{09F3D437-A077-43D9-9762-C911AF303696}" type="pres">
      <dgm:prSet presAssocID="{A7BDAF65-3EC3-4283-9A41-AB6195E720A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5012BB0-DCCF-4D1B-B6D4-9C5764DFC23A}" type="pres">
      <dgm:prSet presAssocID="{AF6570F2-D41A-45B6-AB76-471DCC4F2129}" presName="root" presStyleCnt="0"/>
      <dgm:spPr/>
    </dgm:pt>
    <dgm:pt modelId="{27D470BB-8D99-4015-9EB4-C4E4ADF858A3}" type="pres">
      <dgm:prSet presAssocID="{AF6570F2-D41A-45B6-AB76-471DCC4F2129}" presName="rootComposite" presStyleCnt="0"/>
      <dgm:spPr/>
    </dgm:pt>
    <dgm:pt modelId="{005E55D4-624F-4B11-948B-6B879194724F}" type="pres">
      <dgm:prSet presAssocID="{AF6570F2-D41A-45B6-AB76-471DCC4F2129}" presName="rootText" presStyleLbl="node1" presStyleIdx="0" presStyleCnt="2"/>
      <dgm:spPr/>
    </dgm:pt>
    <dgm:pt modelId="{7971CE73-762C-4AA7-98C3-6490AD21A2C7}" type="pres">
      <dgm:prSet presAssocID="{AF6570F2-D41A-45B6-AB76-471DCC4F2129}" presName="rootConnector" presStyleLbl="node1" presStyleIdx="0" presStyleCnt="2"/>
      <dgm:spPr/>
    </dgm:pt>
    <dgm:pt modelId="{63356CDC-7DBA-4073-B850-C28CD441FD48}" type="pres">
      <dgm:prSet presAssocID="{AF6570F2-D41A-45B6-AB76-471DCC4F2129}" presName="childShape" presStyleCnt="0"/>
      <dgm:spPr/>
    </dgm:pt>
    <dgm:pt modelId="{915C37EE-F50F-4349-BB71-37D7DEF9EFFA}" type="pres">
      <dgm:prSet presAssocID="{819B17DF-5361-4ED5-9BC1-D8605ABEB810}" presName="root" presStyleCnt="0"/>
      <dgm:spPr/>
    </dgm:pt>
    <dgm:pt modelId="{1B7A02ED-F4D0-4929-9051-61BE3DEC3C0D}" type="pres">
      <dgm:prSet presAssocID="{819B17DF-5361-4ED5-9BC1-D8605ABEB810}" presName="rootComposite" presStyleCnt="0"/>
      <dgm:spPr/>
    </dgm:pt>
    <dgm:pt modelId="{8A73B62F-8CBA-4D02-A4F0-0B1644991026}" type="pres">
      <dgm:prSet presAssocID="{819B17DF-5361-4ED5-9BC1-D8605ABEB810}" presName="rootText" presStyleLbl="node1" presStyleIdx="1" presStyleCnt="2"/>
      <dgm:spPr/>
    </dgm:pt>
    <dgm:pt modelId="{41D5BE94-2494-4DE4-B3F9-F22C80AF5E2B}" type="pres">
      <dgm:prSet presAssocID="{819B17DF-5361-4ED5-9BC1-D8605ABEB810}" presName="rootConnector" presStyleLbl="node1" presStyleIdx="1" presStyleCnt="2"/>
      <dgm:spPr/>
    </dgm:pt>
    <dgm:pt modelId="{03D707D0-50D5-48BD-BC22-CB3E7ADDC90C}" type="pres">
      <dgm:prSet presAssocID="{819B17DF-5361-4ED5-9BC1-D8605ABEB810}" presName="childShape" presStyleCnt="0"/>
      <dgm:spPr/>
    </dgm:pt>
  </dgm:ptLst>
  <dgm:cxnLst>
    <dgm:cxn modelId="{C446AD02-9E56-40D3-8FDC-14A9568593FD}" type="presOf" srcId="{819B17DF-5361-4ED5-9BC1-D8605ABEB810}" destId="{41D5BE94-2494-4DE4-B3F9-F22C80AF5E2B}" srcOrd="1" destOrd="0" presId="urn:microsoft.com/office/officeart/2005/8/layout/hierarchy3"/>
    <dgm:cxn modelId="{C16A1116-05D6-4372-B25A-A3BF2165D79B}" type="presOf" srcId="{AF6570F2-D41A-45B6-AB76-471DCC4F2129}" destId="{005E55D4-624F-4B11-948B-6B879194724F}" srcOrd="0" destOrd="0" presId="urn:microsoft.com/office/officeart/2005/8/layout/hierarchy3"/>
    <dgm:cxn modelId="{1CFA3D5F-F883-4CEF-9AC0-88C007B860EC}" type="presOf" srcId="{A7BDAF65-3EC3-4283-9A41-AB6195E720A1}" destId="{09F3D437-A077-43D9-9762-C911AF303696}" srcOrd="0" destOrd="0" presId="urn:microsoft.com/office/officeart/2005/8/layout/hierarchy3"/>
    <dgm:cxn modelId="{7BAA1C72-C79B-4AD9-AEEA-4859A90BE86F}" type="presOf" srcId="{819B17DF-5361-4ED5-9BC1-D8605ABEB810}" destId="{8A73B62F-8CBA-4D02-A4F0-0B1644991026}" srcOrd="0" destOrd="0" presId="urn:microsoft.com/office/officeart/2005/8/layout/hierarchy3"/>
    <dgm:cxn modelId="{B8748492-C2B7-4BF5-B3AD-E936E92A81A5}" srcId="{A7BDAF65-3EC3-4283-9A41-AB6195E720A1}" destId="{819B17DF-5361-4ED5-9BC1-D8605ABEB810}" srcOrd="1" destOrd="0" parTransId="{02451490-F441-47C1-88D5-69ED1CAB1098}" sibTransId="{858DC70B-2863-4F49-9B24-C1978C36DCC3}"/>
    <dgm:cxn modelId="{A6448E93-037A-4ADA-ADDA-B48607E8C9ED}" type="presOf" srcId="{AF6570F2-D41A-45B6-AB76-471DCC4F2129}" destId="{7971CE73-762C-4AA7-98C3-6490AD21A2C7}" srcOrd="1" destOrd="0" presId="urn:microsoft.com/office/officeart/2005/8/layout/hierarchy3"/>
    <dgm:cxn modelId="{F2377995-1036-4E8F-903C-784A58FC950E}" srcId="{A7BDAF65-3EC3-4283-9A41-AB6195E720A1}" destId="{AF6570F2-D41A-45B6-AB76-471DCC4F2129}" srcOrd="0" destOrd="0" parTransId="{BB176C94-B357-440D-B7F5-20F7C04F1BE0}" sibTransId="{BBC2E074-CCFF-4C9C-8D99-17AFCA7320F8}"/>
    <dgm:cxn modelId="{718F6A5E-5E6E-416C-8597-6A32C2CF08B7}" type="presParOf" srcId="{09F3D437-A077-43D9-9762-C911AF303696}" destId="{D5012BB0-DCCF-4D1B-B6D4-9C5764DFC23A}" srcOrd="0" destOrd="0" presId="urn:microsoft.com/office/officeart/2005/8/layout/hierarchy3"/>
    <dgm:cxn modelId="{8293EA86-5ECD-462A-A709-5F515B407A65}" type="presParOf" srcId="{D5012BB0-DCCF-4D1B-B6D4-9C5764DFC23A}" destId="{27D470BB-8D99-4015-9EB4-C4E4ADF858A3}" srcOrd="0" destOrd="0" presId="urn:microsoft.com/office/officeart/2005/8/layout/hierarchy3"/>
    <dgm:cxn modelId="{EA2CD66D-B4EC-474F-B97B-A09BE705914B}" type="presParOf" srcId="{27D470BB-8D99-4015-9EB4-C4E4ADF858A3}" destId="{005E55D4-624F-4B11-948B-6B879194724F}" srcOrd="0" destOrd="0" presId="urn:microsoft.com/office/officeart/2005/8/layout/hierarchy3"/>
    <dgm:cxn modelId="{7B6A2D7B-82C3-409A-B661-316512379BE1}" type="presParOf" srcId="{27D470BB-8D99-4015-9EB4-C4E4ADF858A3}" destId="{7971CE73-762C-4AA7-98C3-6490AD21A2C7}" srcOrd="1" destOrd="0" presId="urn:microsoft.com/office/officeart/2005/8/layout/hierarchy3"/>
    <dgm:cxn modelId="{1BC1D953-E746-444C-90CD-ECD3F7AA80ED}" type="presParOf" srcId="{D5012BB0-DCCF-4D1B-B6D4-9C5764DFC23A}" destId="{63356CDC-7DBA-4073-B850-C28CD441FD48}" srcOrd="1" destOrd="0" presId="urn:microsoft.com/office/officeart/2005/8/layout/hierarchy3"/>
    <dgm:cxn modelId="{3C60B3CC-4154-41EC-AFE6-7B7D0614F564}" type="presParOf" srcId="{09F3D437-A077-43D9-9762-C911AF303696}" destId="{915C37EE-F50F-4349-BB71-37D7DEF9EFFA}" srcOrd="1" destOrd="0" presId="urn:microsoft.com/office/officeart/2005/8/layout/hierarchy3"/>
    <dgm:cxn modelId="{8AD5C3D5-184C-46DA-B551-05C2FEFC55F4}" type="presParOf" srcId="{915C37EE-F50F-4349-BB71-37D7DEF9EFFA}" destId="{1B7A02ED-F4D0-4929-9051-61BE3DEC3C0D}" srcOrd="0" destOrd="0" presId="urn:microsoft.com/office/officeart/2005/8/layout/hierarchy3"/>
    <dgm:cxn modelId="{0C848B66-D9B1-4677-85C6-3C83B405BB65}" type="presParOf" srcId="{1B7A02ED-F4D0-4929-9051-61BE3DEC3C0D}" destId="{8A73B62F-8CBA-4D02-A4F0-0B1644991026}" srcOrd="0" destOrd="0" presId="urn:microsoft.com/office/officeart/2005/8/layout/hierarchy3"/>
    <dgm:cxn modelId="{341405B7-2A5B-4C90-8614-645FA1649F75}" type="presParOf" srcId="{1B7A02ED-F4D0-4929-9051-61BE3DEC3C0D}" destId="{41D5BE94-2494-4DE4-B3F9-F22C80AF5E2B}" srcOrd="1" destOrd="0" presId="urn:microsoft.com/office/officeart/2005/8/layout/hierarchy3"/>
    <dgm:cxn modelId="{6AFB66BC-C47A-43A9-B5DD-2D1B16F2B5E9}" type="presParOf" srcId="{915C37EE-F50F-4349-BB71-37D7DEF9EFFA}" destId="{03D707D0-50D5-48BD-BC22-CB3E7ADDC90C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E8A37EB-50D0-4B31-AA04-40AA104BDE61}" type="doc">
      <dgm:prSet loTypeId="urn:microsoft.com/office/officeart/2005/8/layout/cycle6" loCatId="relationship" qsTypeId="urn:microsoft.com/office/officeart/2005/8/quickstyle/simple1" qsCatId="simple" csTypeId="urn:microsoft.com/office/officeart/2005/8/colors/accent0_3" csCatId="mainScheme" phldr="1"/>
      <dgm:spPr/>
    </dgm:pt>
    <dgm:pt modelId="{2DDF5072-4292-4433-90EE-87EB40D56FA9}">
      <dgm:prSet phldrT="[Testo]" custT="1"/>
      <dgm:spPr/>
      <dgm:t>
        <a:bodyPr/>
        <a:lstStyle/>
        <a:p>
          <a:r>
            <a:rPr lang="it-IT" sz="1300" dirty="0">
              <a:latin typeface="Lato" panose="020F0502020204030203" pitchFamily="34" charset="0"/>
            </a:rPr>
            <a:t>Consapevolezza e fiducia in se stessi</a:t>
          </a:r>
        </a:p>
      </dgm:t>
    </dgm:pt>
    <dgm:pt modelId="{E99959D7-B2D4-441E-AA1F-4D859CDCAB33}" type="parTrans" cxnId="{527CC05D-C1FA-41A9-ACD2-E816E0CE878B}">
      <dgm:prSet/>
      <dgm:spPr/>
      <dgm:t>
        <a:bodyPr/>
        <a:lstStyle/>
        <a:p>
          <a:endParaRPr lang="it-IT"/>
        </a:p>
      </dgm:t>
    </dgm:pt>
    <dgm:pt modelId="{493D4B10-1D92-433A-B2A5-511891DF480D}" type="sibTrans" cxnId="{527CC05D-C1FA-41A9-ACD2-E816E0CE878B}">
      <dgm:prSet/>
      <dgm:spPr/>
      <dgm:t>
        <a:bodyPr/>
        <a:lstStyle/>
        <a:p>
          <a:endParaRPr lang="it-IT"/>
        </a:p>
      </dgm:t>
    </dgm:pt>
    <dgm:pt modelId="{406B7650-F8AF-46FC-950A-7EDBCC866F3A}">
      <dgm:prSet phldrT="[Testo]"/>
      <dgm:spPr/>
      <dgm:t>
        <a:bodyPr/>
        <a:lstStyle/>
        <a:p>
          <a:r>
            <a:rPr lang="it-IT" dirty="0">
              <a:latin typeface="Lato" panose="020F0502020204030203" pitchFamily="34" charset="0"/>
            </a:rPr>
            <a:t>Collaborazione e team work</a:t>
          </a:r>
        </a:p>
      </dgm:t>
    </dgm:pt>
    <dgm:pt modelId="{0AAF8C55-55FA-4D15-AFE8-606DB82F8E70}" type="parTrans" cxnId="{6FB3EB79-C243-4690-96DC-935930718C3D}">
      <dgm:prSet/>
      <dgm:spPr/>
      <dgm:t>
        <a:bodyPr/>
        <a:lstStyle/>
        <a:p>
          <a:endParaRPr lang="it-IT"/>
        </a:p>
      </dgm:t>
    </dgm:pt>
    <dgm:pt modelId="{6F5F5804-4456-4F92-8C09-411E26C1CBE4}" type="sibTrans" cxnId="{6FB3EB79-C243-4690-96DC-935930718C3D}">
      <dgm:prSet/>
      <dgm:spPr/>
      <dgm:t>
        <a:bodyPr/>
        <a:lstStyle/>
        <a:p>
          <a:endParaRPr lang="it-IT"/>
        </a:p>
      </dgm:t>
    </dgm:pt>
    <dgm:pt modelId="{60012A6C-82ED-43ED-A414-CD7EDEACDC82}">
      <dgm:prSet phldrT="[Testo]"/>
      <dgm:spPr/>
      <dgm:t>
        <a:bodyPr/>
        <a:lstStyle/>
        <a:p>
          <a:r>
            <a:rPr lang="it-IT" dirty="0">
              <a:latin typeface="Lato" panose="020F0502020204030203" pitchFamily="34" charset="0"/>
            </a:rPr>
            <a:t>Capacità di risolvere i problemi</a:t>
          </a:r>
        </a:p>
      </dgm:t>
    </dgm:pt>
    <dgm:pt modelId="{5AAA7DA1-6894-4FF4-9790-9FD764B6929E}" type="parTrans" cxnId="{55808AE0-CB7C-4AB8-A144-9A093D3AF0A3}">
      <dgm:prSet/>
      <dgm:spPr/>
      <dgm:t>
        <a:bodyPr/>
        <a:lstStyle/>
        <a:p>
          <a:endParaRPr lang="it-IT"/>
        </a:p>
      </dgm:t>
    </dgm:pt>
    <dgm:pt modelId="{E44F6B82-5D1A-4997-ADD9-F1CDF6980508}" type="sibTrans" cxnId="{55808AE0-CB7C-4AB8-A144-9A093D3AF0A3}">
      <dgm:prSet/>
      <dgm:spPr/>
      <dgm:t>
        <a:bodyPr/>
        <a:lstStyle/>
        <a:p>
          <a:endParaRPr lang="it-IT"/>
        </a:p>
      </dgm:t>
    </dgm:pt>
    <dgm:pt modelId="{B0477B3F-5293-4E6A-A7A2-05E939153212}">
      <dgm:prSet phldrT="[Testo]"/>
      <dgm:spPr/>
      <dgm:t>
        <a:bodyPr/>
        <a:lstStyle/>
        <a:p>
          <a:r>
            <a:rPr lang="it-IT" dirty="0">
              <a:latin typeface="Lato" panose="020F0502020204030203" pitchFamily="34" charset="0"/>
            </a:rPr>
            <a:t>Competenze relazionali</a:t>
          </a:r>
        </a:p>
      </dgm:t>
    </dgm:pt>
    <dgm:pt modelId="{79DB8928-6D68-4B42-A098-D4F059EB56F8}" type="parTrans" cxnId="{525FDBE9-7174-4D72-AF19-40C84288953C}">
      <dgm:prSet/>
      <dgm:spPr/>
      <dgm:t>
        <a:bodyPr/>
        <a:lstStyle/>
        <a:p>
          <a:endParaRPr lang="it-IT"/>
        </a:p>
      </dgm:t>
    </dgm:pt>
    <dgm:pt modelId="{43694264-9FE5-4C6E-93D2-C8827916637A}" type="sibTrans" cxnId="{525FDBE9-7174-4D72-AF19-40C84288953C}">
      <dgm:prSet/>
      <dgm:spPr/>
      <dgm:t>
        <a:bodyPr/>
        <a:lstStyle/>
        <a:p>
          <a:endParaRPr lang="it-IT"/>
        </a:p>
      </dgm:t>
    </dgm:pt>
    <dgm:pt modelId="{64F3C910-B5EF-445B-9637-104DF06808B4}" type="pres">
      <dgm:prSet presAssocID="{AE8A37EB-50D0-4B31-AA04-40AA104BDE61}" presName="cycle" presStyleCnt="0">
        <dgm:presLayoutVars>
          <dgm:dir/>
          <dgm:resizeHandles val="exact"/>
        </dgm:presLayoutVars>
      </dgm:prSet>
      <dgm:spPr/>
    </dgm:pt>
    <dgm:pt modelId="{D6155E7B-CDFF-4C83-91F6-40173C195FAB}" type="pres">
      <dgm:prSet presAssocID="{2DDF5072-4292-4433-90EE-87EB40D56FA9}" presName="node" presStyleLbl="node1" presStyleIdx="0" presStyleCnt="4" custScaleX="149089" custScaleY="113037">
        <dgm:presLayoutVars>
          <dgm:bulletEnabled val="1"/>
        </dgm:presLayoutVars>
      </dgm:prSet>
      <dgm:spPr/>
    </dgm:pt>
    <dgm:pt modelId="{926BDC94-CCA5-4943-9796-54515AB8B9FB}" type="pres">
      <dgm:prSet presAssocID="{2DDF5072-4292-4433-90EE-87EB40D56FA9}" presName="spNode" presStyleCnt="0"/>
      <dgm:spPr/>
    </dgm:pt>
    <dgm:pt modelId="{DD5A9F35-30F6-45D0-99A5-982A97C8E21E}" type="pres">
      <dgm:prSet presAssocID="{493D4B10-1D92-433A-B2A5-511891DF480D}" presName="sibTrans" presStyleLbl="sibTrans1D1" presStyleIdx="0" presStyleCnt="4"/>
      <dgm:spPr/>
    </dgm:pt>
    <dgm:pt modelId="{41B24C47-61E8-4310-B5F2-D55CDD12888F}" type="pres">
      <dgm:prSet presAssocID="{406B7650-F8AF-46FC-950A-7EDBCC866F3A}" presName="node" presStyleLbl="node1" presStyleIdx="1" presStyleCnt="4" custScaleX="149089" custScaleY="113037">
        <dgm:presLayoutVars>
          <dgm:bulletEnabled val="1"/>
        </dgm:presLayoutVars>
      </dgm:prSet>
      <dgm:spPr/>
    </dgm:pt>
    <dgm:pt modelId="{76357CE1-94C3-4DF7-A763-766487BA62C2}" type="pres">
      <dgm:prSet presAssocID="{406B7650-F8AF-46FC-950A-7EDBCC866F3A}" presName="spNode" presStyleCnt="0"/>
      <dgm:spPr/>
    </dgm:pt>
    <dgm:pt modelId="{9F8CB40C-D13A-48E8-B44C-E82B38A9A308}" type="pres">
      <dgm:prSet presAssocID="{6F5F5804-4456-4F92-8C09-411E26C1CBE4}" presName="sibTrans" presStyleLbl="sibTrans1D1" presStyleIdx="1" presStyleCnt="4"/>
      <dgm:spPr/>
    </dgm:pt>
    <dgm:pt modelId="{4FCE06E9-3685-44E8-8EBB-95C1906F6CD0}" type="pres">
      <dgm:prSet presAssocID="{60012A6C-82ED-43ED-A414-CD7EDEACDC82}" presName="node" presStyleLbl="node1" presStyleIdx="2" presStyleCnt="4" custScaleX="149089" custScaleY="113037">
        <dgm:presLayoutVars>
          <dgm:bulletEnabled val="1"/>
        </dgm:presLayoutVars>
      </dgm:prSet>
      <dgm:spPr/>
    </dgm:pt>
    <dgm:pt modelId="{FB51AF9E-1A1E-444D-B639-2DF02E866929}" type="pres">
      <dgm:prSet presAssocID="{60012A6C-82ED-43ED-A414-CD7EDEACDC82}" presName="spNode" presStyleCnt="0"/>
      <dgm:spPr/>
    </dgm:pt>
    <dgm:pt modelId="{83875832-14DF-4BD9-A737-E0A0C1689414}" type="pres">
      <dgm:prSet presAssocID="{E44F6B82-5D1A-4997-ADD9-F1CDF6980508}" presName="sibTrans" presStyleLbl="sibTrans1D1" presStyleIdx="2" presStyleCnt="4"/>
      <dgm:spPr/>
    </dgm:pt>
    <dgm:pt modelId="{AD437A23-1267-497D-9B62-AB2CC1AC380D}" type="pres">
      <dgm:prSet presAssocID="{B0477B3F-5293-4E6A-A7A2-05E939153212}" presName="node" presStyleLbl="node1" presStyleIdx="3" presStyleCnt="4" custScaleX="149089" custScaleY="113037">
        <dgm:presLayoutVars>
          <dgm:bulletEnabled val="1"/>
        </dgm:presLayoutVars>
      </dgm:prSet>
      <dgm:spPr/>
    </dgm:pt>
    <dgm:pt modelId="{C6972A74-0024-4592-99E7-B37A6C392B1D}" type="pres">
      <dgm:prSet presAssocID="{B0477B3F-5293-4E6A-A7A2-05E939153212}" presName="spNode" presStyleCnt="0"/>
      <dgm:spPr/>
    </dgm:pt>
    <dgm:pt modelId="{3D8BB94F-3908-4248-8F64-C7313D24769B}" type="pres">
      <dgm:prSet presAssocID="{43694264-9FE5-4C6E-93D2-C8827916637A}" presName="sibTrans" presStyleLbl="sibTrans1D1" presStyleIdx="3" presStyleCnt="4"/>
      <dgm:spPr/>
    </dgm:pt>
  </dgm:ptLst>
  <dgm:cxnLst>
    <dgm:cxn modelId="{50422B1B-0196-4144-8ECE-0658341F3AF4}" type="presOf" srcId="{AE8A37EB-50D0-4B31-AA04-40AA104BDE61}" destId="{64F3C910-B5EF-445B-9637-104DF06808B4}" srcOrd="0" destOrd="0" presId="urn:microsoft.com/office/officeart/2005/8/layout/cycle6"/>
    <dgm:cxn modelId="{1628711E-1E10-42C3-B299-DEF4BDE90129}" type="presOf" srcId="{43694264-9FE5-4C6E-93D2-C8827916637A}" destId="{3D8BB94F-3908-4248-8F64-C7313D24769B}" srcOrd="0" destOrd="0" presId="urn:microsoft.com/office/officeart/2005/8/layout/cycle6"/>
    <dgm:cxn modelId="{6F91DE2C-DD9F-493D-A8ED-0D2D5BC37DB9}" type="presOf" srcId="{493D4B10-1D92-433A-B2A5-511891DF480D}" destId="{DD5A9F35-30F6-45D0-99A5-982A97C8E21E}" srcOrd="0" destOrd="0" presId="urn:microsoft.com/office/officeart/2005/8/layout/cycle6"/>
    <dgm:cxn modelId="{F100A838-66D5-4599-ABB3-3D18803F1665}" type="presOf" srcId="{406B7650-F8AF-46FC-950A-7EDBCC866F3A}" destId="{41B24C47-61E8-4310-B5F2-D55CDD12888F}" srcOrd="0" destOrd="0" presId="urn:microsoft.com/office/officeart/2005/8/layout/cycle6"/>
    <dgm:cxn modelId="{527CC05D-C1FA-41A9-ACD2-E816E0CE878B}" srcId="{AE8A37EB-50D0-4B31-AA04-40AA104BDE61}" destId="{2DDF5072-4292-4433-90EE-87EB40D56FA9}" srcOrd="0" destOrd="0" parTransId="{E99959D7-B2D4-441E-AA1F-4D859CDCAB33}" sibTransId="{493D4B10-1D92-433A-B2A5-511891DF480D}"/>
    <dgm:cxn modelId="{105BC54A-8942-4EA9-B724-64CAFAF32D3A}" type="presOf" srcId="{B0477B3F-5293-4E6A-A7A2-05E939153212}" destId="{AD437A23-1267-497D-9B62-AB2CC1AC380D}" srcOrd="0" destOrd="0" presId="urn:microsoft.com/office/officeart/2005/8/layout/cycle6"/>
    <dgm:cxn modelId="{6FB3EB79-C243-4690-96DC-935930718C3D}" srcId="{AE8A37EB-50D0-4B31-AA04-40AA104BDE61}" destId="{406B7650-F8AF-46FC-950A-7EDBCC866F3A}" srcOrd="1" destOrd="0" parTransId="{0AAF8C55-55FA-4D15-AFE8-606DB82F8E70}" sibTransId="{6F5F5804-4456-4F92-8C09-411E26C1CBE4}"/>
    <dgm:cxn modelId="{F5B96788-CAF8-44A7-A38A-624D086CE10E}" type="presOf" srcId="{E44F6B82-5D1A-4997-ADD9-F1CDF6980508}" destId="{83875832-14DF-4BD9-A737-E0A0C1689414}" srcOrd="0" destOrd="0" presId="urn:microsoft.com/office/officeart/2005/8/layout/cycle6"/>
    <dgm:cxn modelId="{7396F7AA-09FF-48F4-A6C6-789EC4A3056F}" type="presOf" srcId="{60012A6C-82ED-43ED-A414-CD7EDEACDC82}" destId="{4FCE06E9-3685-44E8-8EBB-95C1906F6CD0}" srcOrd="0" destOrd="0" presId="urn:microsoft.com/office/officeart/2005/8/layout/cycle6"/>
    <dgm:cxn modelId="{3DDA0ABD-4D0B-4404-B013-DCC208413038}" type="presOf" srcId="{6F5F5804-4456-4F92-8C09-411E26C1CBE4}" destId="{9F8CB40C-D13A-48E8-B44C-E82B38A9A308}" srcOrd="0" destOrd="0" presId="urn:microsoft.com/office/officeart/2005/8/layout/cycle6"/>
    <dgm:cxn modelId="{55808AE0-CB7C-4AB8-A144-9A093D3AF0A3}" srcId="{AE8A37EB-50D0-4B31-AA04-40AA104BDE61}" destId="{60012A6C-82ED-43ED-A414-CD7EDEACDC82}" srcOrd="2" destOrd="0" parTransId="{5AAA7DA1-6894-4FF4-9790-9FD764B6929E}" sibTransId="{E44F6B82-5D1A-4997-ADD9-F1CDF6980508}"/>
    <dgm:cxn modelId="{2CEEDDE4-2F46-4C14-B857-F80A9C6A3B8E}" type="presOf" srcId="{2DDF5072-4292-4433-90EE-87EB40D56FA9}" destId="{D6155E7B-CDFF-4C83-91F6-40173C195FAB}" srcOrd="0" destOrd="0" presId="urn:microsoft.com/office/officeart/2005/8/layout/cycle6"/>
    <dgm:cxn modelId="{525FDBE9-7174-4D72-AF19-40C84288953C}" srcId="{AE8A37EB-50D0-4B31-AA04-40AA104BDE61}" destId="{B0477B3F-5293-4E6A-A7A2-05E939153212}" srcOrd="3" destOrd="0" parTransId="{79DB8928-6D68-4B42-A098-D4F059EB56F8}" sibTransId="{43694264-9FE5-4C6E-93D2-C8827916637A}"/>
    <dgm:cxn modelId="{2FB04FA1-C52A-40F2-8A95-88632F00550A}" type="presParOf" srcId="{64F3C910-B5EF-445B-9637-104DF06808B4}" destId="{D6155E7B-CDFF-4C83-91F6-40173C195FAB}" srcOrd="0" destOrd="0" presId="urn:microsoft.com/office/officeart/2005/8/layout/cycle6"/>
    <dgm:cxn modelId="{09DD3FB9-9E17-46E3-B54F-A4925881F2D1}" type="presParOf" srcId="{64F3C910-B5EF-445B-9637-104DF06808B4}" destId="{926BDC94-CCA5-4943-9796-54515AB8B9FB}" srcOrd="1" destOrd="0" presId="urn:microsoft.com/office/officeart/2005/8/layout/cycle6"/>
    <dgm:cxn modelId="{6EC3DCA0-A97D-4DA7-879F-A84CCA981B18}" type="presParOf" srcId="{64F3C910-B5EF-445B-9637-104DF06808B4}" destId="{DD5A9F35-30F6-45D0-99A5-982A97C8E21E}" srcOrd="2" destOrd="0" presId="urn:microsoft.com/office/officeart/2005/8/layout/cycle6"/>
    <dgm:cxn modelId="{7FD75DED-BB39-42F2-A6CF-D0FA1C7164EF}" type="presParOf" srcId="{64F3C910-B5EF-445B-9637-104DF06808B4}" destId="{41B24C47-61E8-4310-B5F2-D55CDD12888F}" srcOrd="3" destOrd="0" presId="urn:microsoft.com/office/officeart/2005/8/layout/cycle6"/>
    <dgm:cxn modelId="{2E4107CE-6757-4008-A3F6-EC7472454DE8}" type="presParOf" srcId="{64F3C910-B5EF-445B-9637-104DF06808B4}" destId="{76357CE1-94C3-4DF7-A763-766487BA62C2}" srcOrd="4" destOrd="0" presId="urn:microsoft.com/office/officeart/2005/8/layout/cycle6"/>
    <dgm:cxn modelId="{F592C93D-276D-4709-90F3-8194D43BF868}" type="presParOf" srcId="{64F3C910-B5EF-445B-9637-104DF06808B4}" destId="{9F8CB40C-D13A-48E8-B44C-E82B38A9A308}" srcOrd="5" destOrd="0" presId="urn:microsoft.com/office/officeart/2005/8/layout/cycle6"/>
    <dgm:cxn modelId="{3CF91187-0CEC-45B4-A381-52363677884D}" type="presParOf" srcId="{64F3C910-B5EF-445B-9637-104DF06808B4}" destId="{4FCE06E9-3685-44E8-8EBB-95C1906F6CD0}" srcOrd="6" destOrd="0" presId="urn:microsoft.com/office/officeart/2005/8/layout/cycle6"/>
    <dgm:cxn modelId="{DA16C97C-D462-4A7C-B385-DF5DCE5B342C}" type="presParOf" srcId="{64F3C910-B5EF-445B-9637-104DF06808B4}" destId="{FB51AF9E-1A1E-444D-B639-2DF02E866929}" srcOrd="7" destOrd="0" presId="urn:microsoft.com/office/officeart/2005/8/layout/cycle6"/>
    <dgm:cxn modelId="{4A0C4D41-7487-4BD4-9392-27245F968535}" type="presParOf" srcId="{64F3C910-B5EF-445B-9637-104DF06808B4}" destId="{83875832-14DF-4BD9-A737-E0A0C1689414}" srcOrd="8" destOrd="0" presId="urn:microsoft.com/office/officeart/2005/8/layout/cycle6"/>
    <dgm:cxn modelId="{F5A16AEC-EC84-48A3-8A4A-8A7CE4106BA0}" type="presParOf" srcId="{64F3C910-B5EF-445B-9637-104DF06808B4}" destId="{AD437A23-1267-497D-9B62-AB2CC1AC380D}" srcOrd="9" destOrd="0" presId="urn:microsoft.com/office/officeart/2005/8/layout/cycle6"/>
    <dgm:cxn modelId="{DA3BA403-131B-4D1B-9773-0AB353CFED88}" type="presParOf" srcId="{64F3C910-B5EF-445B-9637-104DF06808B4}" destId="{C6972A74-0024-4592-99E7-B37A6C392B1D}" srcOrd="10" destOrd="0" presId="urn:microsoft.com/office/officeart/2005/8/layout/cycle6"/>
    <dgm:cxn modelId="{F214BA70-3558-4BE7-93ED-58784A62BA40}" type="presParOf" srcId="{64F3C910-B5EF-445B-9637-104DF06808B4}" destId="{3D8BB94F-3908-4248-8F64-C7313D24769B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289D360-202C-4AB6-96AF-A71D8D282149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</dgm:pt>
    <dgm:pt modelId="{045409E4-4B9F-48F3-AAF7-E146A0BBEA12}">
      <dgm:prSet phldrT="[Testo]"/>
      <dgm:spPr>
        <a:solidFill>
          <a:schemeClr val="accent4"/>
        </a:solidFill>
      </dgm:spPr>
      <dgm:t>
        <a:bodyPr/>
        <a:lstStyle/>
        <a:p>
          <a:r>
            <a:rPr lang="it-IT" dirty="0"/>
            <a:t>Blue</a:t>
          </a:r>
        </a:p>
      </dgm:t>
    </dgm:pt>
    <dgm:pt modelId="{0D10E3C9-6115-4C67-9D01-E1C76945946D}" type="parTrans" cxnId="{E89851AA-0D74-4D5F-AA79-33EDBA0D7B3A}">
      <dgm:prSet/>
      <dgm:spPr/>
      <dgm:t>
        <a:bodyPr/>
        <a:lstStyle/>
        <a:p>
          <a:endParaRPr lang="it-IT"/>
        </a:p>
      </dgm:t>
    </dgm:pt>
    <dgm:pt modelId="{FE9CFFA0-1214-410D-A763-DA7B9FB678BD}" type="sibTrans" cxnId="{E89851AA-0D74-4D5F-AA79-33EDBA0D7B3A}">
      <dgm:prSet/>
      <dgm:spPr/>
      <dgm:t>
        <a:bodyPr/>
        <a:lstStyle/>
        <a:p>
          <a:endParaRPr lang="it-IT"/>
        </a:p>
      </dgm:t>
    </dgm:pt>
    <dgm:pt modelId="{88265B59-D090-4904-9960-E9884C0E8F3D}">
      <dgm:prSet phldrT="[Testo]"/>
      <dgm:spPr>
        <a:solidFill>
          <a:srgbClr val="92D050"/>
        </a:solidFill>
      </dgm:spPr>
      <dgm:t>
        <a:bodyPr/>
        <a:lstStyle/>
        <a:p>
          <a:r>
            <a:rPr lang="it-IT" dirty="0"/>
            <a:t>Green</a:t>
          </a:r>
        </a:p>
      </dgm:t>
    </dgm:pt>
    <dgm:pt modelId="{B4D76A57-1776-4CE3-810C-87103C9ACC77}" type="parTrans" cxnId="{B11F36BB-73DC-47F1-8F84-44ABB3020A7B}">
      <dgm:prSet/>
      <dgm:spPr/>
      <dgm:t>
        <a:bodyPr/>
        <a:lstStyle/>
        <a:p>
          <a:endParaRPr lang="it-IT"/>
        </a:p>
      </dgm:t>
    </dgm:pt>
    <dgm:pt modelId="{C6F23AF4-5000-4EEC-AED7-3BF3FD8306F4}" type="sibTrans" cxnId="{B11F36BB-73DC-47F1-8F84-44ABB3020A7B}">
      <dgm:prSet/>
      <dgm:spPr/>
      <dgm:t>
        <a:bodyPr/>
        <a:lstStyle/>
        <a:p>
          <a:endParaRPr lang="it-IT"/>
        </a:p>
      </dgm:t>
    </dgm:pt>
    <dgm:pt modelId="{620EEC09-6A12-40BC-A863-DEB21B5DE703}">
      <dgm:prSet phldrT="[Testo]"/>
      <dgm:spPr>
        <a:solidFill>
          <a:srgbClr val="990099"/>
        </a:solidFill>
      </dgm:spPr>
      <dgm:t>
        <a:bodyPr/>
        <a:lstStyle/>
        <a:p>
          <a:r>
            <a:rPr lang="it-IT" dirty="0"/>
            <a:t>Care</a:t>
          </a:r>
        </a:p>
      </dgm:t>
    </dgm:pt>
    <dgm:pt modelId="{171E1C32-BF77-4CE5-9A01-C4DE36CDC68C}" type="parTrans" cxnId="{5BB7ED8E-D2DC-431F-9CA0-E0863C25B5A6}">
      <dgm:prSet/>
      <dgm:spPr/>
      <dgm:t>
        <a:bodyPr/>
        <a:lstStyle/>
        <a:p>
          <a:endParaRPr lang="it-IT"/>
        </a:p>
      </dgm:t>
    </dgm:pt>
    <dgm:pt modelId="{A8152708-8BBE-459E-A336-7A871F9E4025}" type="sibTrans" cxnId="{5BB7ED8E-D2DC-431F-9CA0-E0863C25B5A6}">
      <dgm:prSet/>
      <dgm:spPr/>
      <dgm:t>
        <a:bodyPr/>
        <a:lstStyle/>
        <a:p>
          <a:endParaRPr lang="it-IT"/>
        </a:p>
      </dgm:t>
    </dgm:pt>
    <dgm:pt modelId="{F4D7B2C0-6AE0-419B-BE63-39F048CCD4FE}">
      <dgm:prSet phldrT="[Testo]"/>
      <dgm:spPr>
        <a:solidFill>
          <a:srgbClr val="FFC000"/>
        </a:solidFill>
      </dgm:spPr>
      <dgm:t>
        <a:bodyPr/>
        <a:lstStyle/>
        <a:p>
          <a:r>
            <a:rPr lang="it-IT" dirty="0"/>
            <a:t>Creative</a:t>
          </a:r>
        </a:p>
      </dgm:t>
    </dgm:pt>
    <dgm:pt modelId="{D93DA08F-1A87-47A9-A837-99905F637F90}" type="parTrans" cxnId="{BE25F98D-48A1-4BE2-8D3A-F00486076EE7}">
      <dgm:prSet/>
      <dgm:spPr/>
      <dgm:t>
        <a:bodyPr/>
        <a:lstStyle/>
        <a:p>
          <a:endParaRPr lang="it-IT"/>
        </a:p>
      </dgm:t>
    </dgm:pt>
    <dgm:pt modelId="{2BD28808-0571-4CBA-B455-883D92340E3D}" type="sibTrans" cxnId="{BE25F98D-48A1-4BE2-8D3A-F00486076EE7}">
      <dgm:prSet/>
      <dgm:spPr/>
      <dgm:t>
        <a:bodyPr/>
        <a:lstStyle/>
        <a:p>
          <a:endParaRPr lang="it-IT"/>
        </a:p>
      </dgm:t>
    </dgm:pt>
    <dgm:pt modelId="{7A8BD826-70EB-4A39-B46C-18EA2659C159}">
      <dgm:prSet phldrT="[Testo]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it-IT" dirty="0"/>
            <a:t>Digital</a:t>
          </a:r>
        </a:p>
      </dgm:t>
    </dgm:pt>
    <dgm:pt modelId="{6B95B8CC-751D-4165-817C-D526B612C9EE}" type="parTrans" cxnId="{65374207-A536-4783-B5D7-3C7FA1663139}">
      <dgm:prSet/>
      <dgm:spPr/>
      <dgm:t>
        <a:bodyPr/>
        <a:lstStyle/>
        <a:p>
          <a:endParaRPr lang="it-IT"/>
        </a:p>
      </dgm:t>
    </dgm:pt>
    <dgm:pt modelId="{3931CB35-AF94-40E4-9178-BD6AB0345922}" type="sibTrans" cxnId="{65374207-A536-4783-B5D7-3C7FA1663139}">
      <dgm:prSet/>
      <dgm:spPr/>
      <dgm:t>
        <a:bodyPr/>
        <a:lstStyle/>
        <a:p>
          <a:endParaRPr lang="it-IT"/>
        </a:p>
      </dgm:t>
    </dgm:pt>
    <dgm:pt modelId="{EFACB8A0-2BE5-45B2-AA54-962F4CA8AD9C}" type="pres">
      <dgm:prSet presAssocID="{9289D360-202C-4AB6-96AF-A71D8D282149}" presName="compositeShape" presStyleCnt="0">
        <dgm:presLayoutVars>
          <dgm:chMax val="7"/>
          <dgm:dir/>
          <dgm:resizeHandles val="exact"/>
        </dgm:presLayoutVars>
      </dgm:prSet>
      <dgm:spPr/>
    </dgm:pt>
    <dgm:pt modelId="{2C223A26-EDEF-4896-AD47-9A805C8A3B95}" type="pres">
      <dgm:prSet presAssocID="{9289D360-202C-4AB6-96AF-A71D8D282149}" presName="wedge1" presStyleLbl="node1" presStyleIdx="0" presStyleCnt="5" custScaleX="99887" custScaleY="100837" custLinFactNeighborX="-4205" custLinFactNeighborY="4923"/>
      <dgm:spPr/>
    </dgm:pt>
    <dgm:pt modelId="{B0D95550-5480-44EB-9A13-3A412D4C9510}" type="pres">
      <dgm:prSet presAssocID="{9289D360-202C-4AB6-96AF-A71D8D282149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2079C4CA-B93B-40FC-9D98-0F79938099C6}" type="pres">
      <dgm:prSet presAssocID="{9289D360-202C-4AB6-96AF-A71D8D282149}" presName="wedge2" presStyleLbl="node1" presStyleIdx="1" presStyleCnt="5"/>
      <dgm:spPr/>
    </dgm:pt>
    <dgm:pt modelId="{92A74A8A-AE82-4BC9-91E9-F1EBECB1F8A5}" type="pres">
      <dgm:prSet presAssocID="{9289D360-202C-4AB6-96AF-A71D8D282149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91F7C567-E816-4715-AC32-CD83C2D703AB}" type="pres">
      <dgm:prSet presAssocID="{9289D360-202C-4AB6-96AF-A71D8D282149}" presName="wedge3" presStyleLbl="node1" presStyleIdx="2" presStyleCnt="5"/>
      <dgm:spPr/>
    </dgm:pt>
    <dgm:pt modelId="{AD27FFD7-3216-4D53-82C2-799100928E6A}" type="pres">
      <dgm:prSet presAssocID="{9289D360-202C-4AB6-96AF-A71D8D282149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2D262F6C-D72B-4FD2-8B5C-D80BE103F489}" type="pres">
      <dgm:prSet presAssocID="{9289D360-202C-4AB6-96AF-A71D8D282149}" presName="wedge4" presStyleLbl="node1" presStyleIdx="3" presStyleCnt="5"/>
      <dgm:spPr/>
    </dgm:pt>
    <dgm:pt modelId="{A6C8BA7D-DB19-4CBE-9F77-A841C3681664}" type="pres">
      <dgm:prSet presAssocID="{9289D360-202C-4AB6-96AF-A71D8D282149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92C13CEE-43ED-4E38-81A7-C78E9682220C}" type="pres">
      <dgm:prSet presAssocID="{9289D360-202C-4AB6-96AF-A71D8D282149}" presName="wedge5" presStyleLbl="node1" presStyleIdx="4" presStyleCnt="5"/>
      <dgm:spPr/>
    </dgm:pt>
    <dgm:pt modelId="{2910DA7F-8954-4042-96C6-7E167403DF75}" type="pres">
      <dgm:prSet presAssocID="{9289D360-202C-4AB6-96AF-A71D8D282149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65374207-A536-4783-B5D7-3C7FA1663139}" srcId="{9289D360-202C-4AB6-96AF-A71D8D282149}" destId="{7A8BD826-70EB-4A39-B46C-18EA2659C159}" srcOrd="2" destOrd="0" parTransId="{6B95B8CC-751D-4165-817C-D526B612C9EE}" sibTransId="{3931CB35-AF94-40E4-9178-BD6AB0345922}"/>
    <dgm:cxn modelId="{E5AB4308-685F-40D0-90E3-2C3DBD286F7D}" type="presOf" srcId="{7A8BD826-70EB-4A39-B46C-18EA2659C159}" destId="{91F7C567-E816-4715-AC32-CD83C2D703AB}" srcOrd="0" destOrd="0" presId="urn:microsoft.com/office/officeart/2005/8/layout/chart3"/>
    <dgm:cxn modelId="{E3BDF918-FDA6-4433-AA7E-F7A548B787B7}" type="presOf" srcId="{F4D7B2C0-6AE0-419B-BE63-39F048CCD4FE}" destId="{92A74A8A-AE82-4BC9-91E9-F1EBECB1F8A5}" srcOrd="1" destOrd="0" presId="urn:microsoft.com/office/officeart/2005/8/layout/chart3"/>
    <dgm:cxn modelId="{43A58C20-EB6A-4198-B4CF-F683A2E85DFD}" type="presOf" srcId="{88265B59-D090-4904-9960-E9884C0E8F3D}" destId="{2D262F6C-D72B-4FD2-8B5C-D80BE103F489}" srcOrd="0" destOrd="0" presId="urn:microsoft.com/office/officeart/2005/8/layout/chart3"/>
    <dgm:cxn modelId="{EB99C129-8229-401F-841E-526A9E66FF9A}" type="presOf" srcId="{620EEC09-6A12-40BC-A863-DEB21B5DE703}" destId="{92C13CEE-43ED-4E38-81A7-C78E9682220C}" srcOrd="0" destOrd="0" presId="urn:microsoft.com/office/officeart/2005/8/layout/chart3"/>
    <dgm:cxn modelId="{B8D34D33-7243-40C1-90D6-2D887133201A}" type="presOf" srcId="{045409E4-4B9F-48F3-AAF7-E146A0BBEA12}" destId="{2C223A26-EDEF-4896-AD47-9A805C8A3B95}" srcOrd="0" destOrd="0" presId="urn:microsoft.com/office/officeart/2005/8/layout/chart3"/>
    <dgm:cxn modelId="{A6B18D5A-B37A-4BED-9EC8-8A738D103207}" type="presOf" srcId="{9289D360-202C-4AB6-96AF-A71D8D282149}" destId="{EFACB8A0-2BE5-45B2-AA54-962F4CA8AD9C}" srcOrd="0" destOrd="0" presId="urn:microsoft.com/office/officeart/2005/8/layout/chart3"/>
    <dgm:cxn modelId="{B21B898A-8173-4D17-8476-C9EE83351901}" type="presOf" srcId="{620EEC09-6A12-40BC-A863-DEB21B5DE703}" destId="{2910DA7F-8954-4042-96C6-7E167403DF75}" srcOrd="1" destOrd="0" presId="urn:microsoft.com/office/officeart/2005/8/layout/chart3"/>
    <dgm:cxn modelId="{BE25F98D-48A1-4BE2-8D3A-F00486076EE7}" srcId="{9289D360-202C-4AB6-96AF-A71D8D282149}" destId="{F4D7B2C0-6AE0-419B-BE63-39F048CCD4FE}" srcOrd="1" destOrd="0" parTransId="{D93DA08F-1A87-47A9-A837-99905F637F90}" sibTransId="{2BD28808-0571-4CBA-B455-883D92340E3D}"/>
    <dgm:cxn modelId="{5BB7ED8E-D2DC-431F-9CA0-E0863C25B5A6}" srcId="{9289D360-202C-4AB6-96AF-A71D8D282149}" destId="{620EEC09-6A12-40BC-A863-DEB21B5DE703}" srcOrd="4" destOrd="0" parTransId="{171E1C32-BF77-4CE5-9A01-C4DE36CDC68C}" sibTransId="{A8152708-8BBE-459E-A336-7A871F9E4025}"/>
    <dgm:cxn modelId="{E89851AA-0D74-4D5F-AA79-33EDBA0D7B3A}" srcId="{9289D360-202C-4AB6-96AF-A71D8D282149}" destId="{045409E4-4B9F-48F3-AAF7-E146A0BBEA12}" srcOrd="0" destOrd="0" parTransId="{0D10E3C9-6115-4C67-9D01-E1C76945946D}" sibTransId="{FE9CFFA0-1214-410D-A763-DA7B9FB678BD}"/>
    <dgm:cxn modelId="{166B75AD-68E3-41BF-8829-721B239604A6}" type="presOf" srcId="{88265B59-D090-4904-9960-E9884C0E8F3D}" destId="{A6C8BA7D-DB19-4CBE-9F77-A841C3681664}" srcOrd="1" destOrd="0" presId="urn:microsoft.com/office/officeart/2005/8/layout/chart3"/>
    <dgm:cxn modelId="{B11F36BB-73DC-47F1-8F84-44ABB3020A7B}" srcId="{9289D360-202C-4AB6-96AF-A71D8D282149}" destId="{88265B59-D090-4904-9960-E9884C0E8F3D}" srcOrd="3" destOrd="0" parTransId="{B4D76A57-1776-4CE3-810C-87103C9ACC77}" sibTransId="{C6F23AF4-5000-4EEC-AED7-3BF3FD8306F4}"/>
    <dgm:cxn modelId="{B98BF6DB-0FA6-41C7-999D-D38C71CB123C}" type="presOf" srcId="{F4D7B2C0-6AE0-419B-BE63-39F048CCD4FE}" destId="{2079C4CA-B93B-40FC-9D98-0F79938099C6}" srcOrd="0" destOrd="0" presId="urn:microsoft.com/office/officeart/2005/8/layout/chart3"/>
    <dgm:cxn modelId="{754C98F1-0984-4428-B692-49F93B2FEAB6}" type="presOf" srcId="{045409E4-4B9F-48F3-AAF7-E146A0BBEA12}" destId="{B0D95550-5480-44EB-9A13-3A412D4C9510}" srcOrd="1" destOrd="0" presId="urn:microsoft.com/office/officeart/2005/8/layout/chart3"/>
    <dgm:cxn modelId="{2F0216F9-24F7-4187-883B-9F2E052A4B5D}" type="presOf" srcId="{7A8BD826-70EB-4A39-B46C-18EA2659C159}" destId="{AD27FFD7-3216-4D53-82C2-799100928E6A}" srcOrd="1" destOrd="0" presId="urn:microsoft.com/office/officeart/2005/8/layout/chart3"/>
    <dgm:cxn modelId="{D7D69B72-4996-4584-95F0-FA362CD3A1E5}" type="presParOf" srcId="{EFACB8A0-2BE5-45B2-AA54-962F4CA8AD9C}" destId="{2C223A26-EDEF-4896-AD47-9A805C8A3B95}" srcOrd="0" destOrd="0" presId="urn:microsoft.com/office/officeart/2005/8/layout/chart3"/>
    <dgm:cxn modelId="{BDB85EFF-4C90-4662-9D98-D14284518C2C}" type="presParOf" srcId="{EFACB8A0-2BE5-45B2-AA54-962F4CA8AD9C}" destId="{B0D95550-5480-44EB-9A13-3A412D4C9510}" srcOrd="1" destOrd="0" presId="urn:microsoft.com/office/officeart/2005/8/layout/chart3"/>
    <dgm:cxn modelId="{70FF1AD3-25DC-4FD1-923C-12607BA78567}" type="presParOf" srcId="{EFACB8A0-2BE5-45B2-AA54-962F4CA8AD9C}" destId="{2079C4CA-B93B-40FC-9D98-0F79938099C6}" srcOrd="2" destOrd="0" presId="urn:microsoft.com/office/officeart/2005/8/layout/chart3"/>
    <dgm:cxn modelId="{D37552A3-B9EB-40E5-9E06-4E9380CB5521}" type="presParOf" srcId="{EFACB8A0-2BE5-45B2-AA54-962F4CA8AD9C}" destId="{92A74A8A-AE82-4BC9-91E9-F1EBECB1F8A5}" srcOrd="3" destOrd="0" presId="urn:microsoft.com/office/officeart/2005/8/layout/chart3"/>
    <dgm:cxn modelId="{E83AF7E1-4F89-41E9-8DA8-4A8B24B3F991}" type="presParOf" srcId="{EFACB8A0-2BE5-45B2-AA54-962F4CA8AD9C}" destId="{91F7C567-E816-4715-AC32-CD83C2D703AB}" srcOrd="4" destOrd="0" presId="urn:microsoft.com/office/officeart/2005/8/layout/chart3"/>
    <dgm:cxn modelId="{2F26BE38-F682-4243-AFFE-249D9577EBB6}" type="presParOf" srcId="{EFACB8A0-2BE5-45B2-AA54-962F4CA8AD9C}" destId="{AD27FFD7-3216-4D53-82C2-799100928E6A}" srcOrd="5" destOrd="0" presId="urn:microsoft.com/office/officeart/2005/8/layout/chart3"/>
    <dgm:cxn modelId="{3F714E34-99B6-4695-AD02-5F187D363AE9}" type="presParOf" srcId="{EFACB8A0-2BE5-45B2-AA54-962F4CA8AD9C}" destId="{2D262F6C-D72B-4FD2-8B5C-D80BE103F489}" srcOrd="6" destOrd="0" presId="urn:microsoft.com/office/officeart/2005/8/layout/chart3"/>
    <dgm:cxn modelId="{7CEBB4D2-6FCE-441B-8AD8-1FD5E8CFB889}" type="presParOf" srcId="{EFACB8A0-2BE5-45B2-AA54-962F4CA8AD9C}" destId="{A6C8BA7D-DB19-4CBE-9F77-A841C3681664}" srcOrd="7" destOrd="0" presId="urn:microsoft.com/office/officeart/2005/8/layout/chart3"/>
    <dgm:cxn modelId="{F566C397-06A9-4B48-B3D4-57D70B585CF2}" type="presParOf" srcId="{EFACB8A0-2BE5-45B2-AA54-962F4CA8AD9C}" destId="{92C13CEE-43ED-4E38-81A7-C78E9682220C}" srcOrd="8" destOrd="0" presId="urn:microsoft.com/office/officeart/2005/8/layout/chart3"/>
    <dgm:cxn modelId="{771D899A-23BF-49F9-B08E-F2CBD7DAFD30}" type="presParOf" srcId="{EFACB8A0-2BE5-45B2-AA54-962F4CA8AD9C}" destId="{2910DA7F-8954-4042-96C6-7E167403DF75}" srcOrd="9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E5D2DBE-2D4F-4EBE-8F69-F32DA0678330}" type="doc">
      <dgm:prSet loTypeId="urn:microsoft.com/office/officeart/2005/8/layout/hList1" loCatId="list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700A7B37-5361-41B0-B98A-D119BD79C1AB}">
      <dgm:prSet phldrT="[Testo]" custT="1"/>
      <dgm:spPr/>
      <dgm:t>
        <a:bodyPr/>
        <a:lstStyle/>
        <a:p>
          <a:r>
            <a:rPr lang="it-IT" sz="1600" b="1" dirty="0">
              <a:latin typeface="Lato" panose="020F0502020204030203" pitchFamily="34" charset="0"/>
            </a:rPr>
            <a:t>SFIDE</a:t>
          </a:r>
          <a:endParaRPr lang="it-IT" sz="1600" dirty="0"/>
        </a:p>
      </dgm:t>
    </dgm:pt>
    <dgm:pt modelId="{D7784A1B-EA39-4F4E-9E23-6EAAFBD6DA63}" type="parTrans" cxnId="{91606507-B6D2-49B1-95E9-BAFC7793FB58}">
      <dgm:prSet/>
      <dgm:spPr/>
      <dgm:t>
        <a:bodyPr/>
        <a:lstStyle/>
        <a:p>
          <a:endParaRPr lang="it-IT"/>
        </a:p>
      </dgm:t>
    </dgm:pt>
    <dgm:pt modelId="{35A09A72-48D4-4647-8969-C0E7FC56A7EA}" type="sibTrans" cxnId="{91606507-B6D2-49B1-95E9-BAFC7793FB58}">
      <dgm:prSet/>
      <dgm:spPr/>
      <dgm:t>
        <a:bodyPr/>
        <a:lstStyle/>
        <a:p>
          <a:endParaRPr lang="it-IT"/>
        </a:p>
      </dgm:t>
    </dgm:pt>
    <dgm:pt modelId="{B1167969-DDC9-4EFB-9ACB-67C17EE222A0}">
      <dgm:prSet phldrT="[Testo]" custT="1"/>
      <dgm:spPr/>
      <dgm:t>
        <a:bodyPr/>
        <a:lstStyle/>
        <a:p>
          <a:pPr>
            <a:buSzPts val="1000"/>
            <a:buFont typeface="Wingdings" panose="05000000000000000000" pitchFamily="2" charset="2"/>
            <a:buChar char="q"/>
          </a:pPr>
          <a:r>
            <a:rPr lang="it-IT" sz="1500" dirty="0">
              <a:latin typeface="Lato" panose="020F0502020204030203" pitchFamily="34" charset="0"/>
              <a:ea typeface="Times New Roman" panose="02020603050405020304" pitchFamily="18" charset="0"/>
              <a:cs typeface="Calibri" panose="020F0502020204030204" pitchFamily="34" charset="0"/>
            </a:rPr>
            <a:t> Alta </a:t>
          </a:r>
          <a:r>
            <a:rPr lang="it-IT" sz="1500" b="1" u="sng" dirty="0">
              <a:latin typeface="Lato" panose="020F0502020204030203" pitchFamily="34" charset="0"/>
              <a:ea typeface="Times New Roman" panose="02020603050405020304" pitchFamily="18" charset="0"/>
              <a:cs typeface="Calibri" panose="020F0502020204030204" pitchFamily="34" charset="0"/>
            </a:rPr>
            <a:t>mancanza di candidati </a:t>
          </a:r>
          <a:r>
            <a:rPr lang="it-IT" sz="1500" dirty="0">
              <a:latin typeface="Lato" panose="020F0502020204030203" pitchFamily="34" charset="0"/>
              <a:ea typeface="Times New Roman" panose="02020603050405020304" pitchFamily="18" charset="0"/>
              <a:cs typeface="Calibri" panose="020F0502020204030204" pitchFamily="34" charset="0"/>
            </a:rPr>
            <a:t>: competenze non idonee,  compensi inadeguati, bassa qualità delle condizioni di lavoro</a:t>
          </a:r>
          <a:endParaRPr lang="it-IT" sz="1500" dirty="0"/>
        </a:p>
      </dgm:t>
    </dgm:pt>
    <dgm:pt modelId="{ABDBACD5-DA89-4678-A7B8-18EDC1AB9270}" type="parTrans" cxnId="{703B5231-1790-4D83-B502-D2941AF4B18F}">
      <dgm:prSet/>
      <dgm:spPr/>
      <dgm:t>
        <a:bodyPr/>
        <a:lstStyle/>
        <a:p>
          <a:endParaRPr lang="it-IT"/>
        </a:p>
      </dgm:t>
    </dgm:pt>
    <dgm:pt modelId="{28225D4F-7AB4-485E-8176-82B72F2977FF}" type="sibTrans" cxnId="{703B5231-1790-4D83-B502-D2941AF4B18F}">
      <dgm:prSet/>
      <dgm:spPr/>
      <dgm:t>
        <a:bodyPr/>
        <a:lstStyle/>
        <a:p>
          <a:endParaRPr lang="it-IT"/>
        </a:p>
      </dgm:t>
    </dgm:pt>
    <dgm:pt modelId="{0D02D50A-3E2F-49D2-8973-81921E9A4A54}">
      <dgm:prSet phldrT="[Testo]" custT="1"/>
      <dgm:spPr/>
      <dgm:t>
        <a:bodyPr/>
        <a:lstStyle/>
        <a:p>
          <a:r>
            <a:rPr lang="it-IT" sz="1600" b="1" dirty="0">
              <a:latin typeface="Lato" panose="020F0502020204030203" pitchFamily="34" charset="0"/>
            </a:rPr>
            <a:t>SPAZI DI OPPORTUNITA’</a:t>
          </a:r>
        </a:p>
      </dgm:t>
    </dgm:pt>
    <dgm:pt modelId="{C4E40F2D-E60E-433C-9CA1-A66F014915EF}" type="parTrans" cxnId="{FDE67705-3F39-4072-B27B-958F22FC2CA2}">
      <dgm:prSet/>
      <dgm:spPr/>
      <dgm:t>
        <a:bodyPr/>
        <a:lstStyle/>
        <a:p>
          <a:endParaRPr lang="it-IT"/>
        </a:p>
      </dgm:t>
    </dgm:pt>
    <dgm:pt modelId="{D28922A7-69D9-458C-821E-A636024A7010}" type="sibTrans" cxnId="{FDE67705-3F39-4072-B27B-958F22FC2CA2}">
      <dgm:prSet/>
      <dgm:spPr/>
      <dgm:t>
        <a:bodyPr/>
        <a:lstStyle/>
        <a:p>
          <a:endParaRPr lang="it-IT"/>
        </a:p>
      </dgm:t>
    </dgm:pt>
    <dgm:pt modelId="{77B8E545-BFC5-41B0-B3D8-889F135A5E38}">
      <dgm:prSet phldrT="[Testo]" custT="1"/>
      <dgm:spPr/>
      <dgm:t>
        <a:bodyPr/>
        <a:lstStyle/>
        <a:p>
          <a:pPr>
            <a:buSzPts val="1000"/>
            <a:buFont typeface="Wingdings" panose="05000000000000000000" pitchFamily="2" charset="2"/>
            <a:buChar char="q"/>
          </a:pPr>
          <a:r>
            <a:rPr lang="it-IT" sz="1500" dirty="0">
              <a:latin typeface="Lato" panose="020F0502020204030203" pitchFamily="34" charset="0"/>
              <a:ea typeface="Times New Roman" panose="02020603050405020304" pitchFamily="18" charset="0"/>
              <a:cs typeface="Calibri" panose="020F0502020204030204" pitchFamily="34" charset="0"/>
            </a:rPr>
            <a:t> </a:t>
          </a:r>
          <a:r>
            <a:rPr lang="it-IT" sz="1500" b="1" u="sng" dirty="0">
              <a:latin typeface="Lato" panose="020F0502020204030203" pitchFamily="34" charset="0"/>
              <a:ea typeface="Times New Roman" panose="02020603050405020304" pitchFamily="18" charset="0"/>
              <a:cs typeface="Calibri" panose="020F0502020204030204" pitchFamily="34" charset="0"/>
            </a:rPr>
            <a:t>Contratti precari </a:t>
          </a:r>
          <a:r>
            <a:rPr lang="it-IT" sz="1500" dirty="0">
              <a:latin typeface="Lato" panose="020F0502020204030203" pitchFamily="34" charset="0"/>
              <a:ea typeface="Times New Roman" panose="02020603050405020304" pitchFamily="18" charset="0"/>
              <a:cs typeface="Calibri" panose="020F0502020204030204" pitchFamily="34" charset="0"/>
            </a:rPr>
            <a:t>incentivano fuoriuscita dal mondo del lavoro, in particolare ragazzi e ragazze con bassi livelli di competenze</a:t>
          </a:r>
          <a:endParaRPr lang="it-IT" sz="1500" dirty="0"/>
        </a:p>
      </dgm:t>
    </dgm:pt>
    <dgm:pt modelId="{888580B9-1619-4B40-858D-DD4F9A098273}" type="parTrans" cxnId="{B34DA1B1-5B95-46D6-9FEF-4617EDAF36B3}">
      <dgm:prSet/>
      <dgm:spPr/>
      <dgm:t>
        <a:bodyPr/>
        <a:lstStyle/>
        <a:p>
          <a:endParaRPr lang="it-IT"/>
        </a:p>
      </dgm:t>
    </dgm:pt>
    <dgm:pt modelId="{E9BE7A56-EF3D-4679-B596-B2897E7702EB}" type="sibTrans" cxnId="{B34DA1B1-5B95-46D6-9FEF-4617EDAF36B3}">
      <dgm:prSet/>
      <dgm:spPr/>
      <dgm:t>
        <a:bodyPr/>
        <a:lstStyle/>
        <a:p>
          <a:endParaRPr lang="it-IT"/>
        </a:p>
      </dgm:t>
    </dgm:pt>
    <dgm:pt modelId="{CFE09B29-4C90-439A-814E-23E5B5C6A13C}">
      <dgm:prSet phldrT="[Testo]" custT="1"/>
      <dgm:spPr/>
      <dgm:t>
        <a:bodyPr/>
        <a:lstStyle/>
        <a:p>
          <a:pPr>
            <a:buSzPts val="1000"/>
            <a:buFont typeface="Wingdings" panose="05000000000000000000" pitchFamily="2" charset="2"/>
            <a:buChar char="q"/>
          </a:pPr>
          <a:r>
            <a:rPr lang="it-IT" sz="1500" dirty="0">
              <a:latin typeface="Lato" panose="020F0502020204030203" pitchFamily="34" charset="0"/>
              <a:ea typeface="Times New Roman" panose="02020603050405020304" pitchFamily="18" charset="0"/>
              <a:cs typeface="Calibri" panose="020F0502020204030204" pitchFamily="34" charset="0"/>
            </a:rPr>
            <a:t> </a:t>
          </a:r>
          <a:r>
            <a:rPr lang="it-IT" sz="1500" b="1" u="sng" dirty="0">
              <a:latin typeface="Lato" panose="020F0502020204030203" pitchFamily="34" charset="0"/>
              <a:ea typeface="Times New Roman" panose="02020603050405020304" pitchFamily="18" charset="0"/>
              <a:cs typeface="Calibri" panose="020F0502020204030204" pitchFamily="34" charset="0"/>
            </a:rPr>
            <a:t>Alto costo della vita e difficile accesso alla casa</a:t>
          </a:r>
          <a:endParaRPr lang="it-IT" sz="1500" b="1" u="sng" dirty="0"/>
        </a:p>
      </dgm:t>
    </dgm:pt>
    <dgm:pt modelId="{05DC5357-7B28-4076-83BD-420FB189083E}" type="parTrans" cxnId="{CCA11C7C-099F-4657-9631-34C9868C5A2E}">
      <dgm:prSet/>
      <dgm:spPr/>
      <dgm:t>
        <a:bodyPr/>
        <a:lstStyle/>
        <a:p>
          <a:endParaRPr lang="it-IT"/>
        </a:p>
      </dgm:t>
    </dgm:pt>
    <dgm:pt modelId="{79F527AE-358B-4A8D-8C98-39CE0ABA7D2B}" type="sibTrans" cxnId="{CCA11C7C-099F-4657-9631-34C9868C5A2E}">
      <dgm:prSet/>
      <dgm:spPr/>
      <dgm:t>
        <a:bodyPr/>
        <a:lstStyle/>
        <a:p>
          <a:endParaRPr lang="it-IT"/>
        </a:p>
      </dgm:t>
    </dgm:pt>
    <dgm:pt modelId="{75DA1356-FB80-40D2-B3E5-85929DDE7369}">
      <dgm:prSet phldrT="[Testo]" custT="1"/>
      <dgm:spPr/>
      <dgm:t>
        <a:bodyPr/>
        <a:lstStyle/>
        <a:p>
          <a:pPr>
            <a:buSzPts val="1000"/>
            <a:buFont typeface="Wingdings" panose="05000000000000000000" pitchFamily="2" charset="2"/>
            <a:buNone/>
          </a:pPr>
          <a:endParaRPr lang="it-IT" sz="1400" b="1" u="sng" dirty="0"/>
        </a:p>
      </dgm:t>
    </dgm:pt>
    <dgm:pt modelId="{185F9A9E-9DA5-41C3-AFB5-67664BBF67C0}" type="parTrans" cxnId="{3CEFD53D-3842-4934-9E44-7D70B1796548}">
      <dgm:prSet/>
      <dgm:spPr/>
      <dgm:t>
        <a:bodyPr/>
        <a:lstStyle/>
        <a:p>
          <a:endParaRPr lang="it-IT"/>
        </a:p>
      </dgm:t>
    </dgm:pt>
    <dgm:pt modelId="{6385D2DB-AFA6-4324-8E87-8B7E12C87E58}" type="sibTrans" cxnId="{3CEFD53D-3842-4934-9E44-7D70B1796548}">
      <dgm:prSet/>
      <dgm:spPr/>
      <dgm:t>
        <a:bodyPr/>
        <a:lstStyle/>
        <a:p>
          <a:endParaRPr lang="it-IT"/>
        </a:p>
      </dgm:t>
    </dgm:pt>
    <dgm:pt modelId="{92DED454-FAC9-45AB-827D-AE75BF5BB710}">
      <dgm:prSet phldrT="[Testo]" custT="1"/>
      <dgm:spPr/>
      <dgm:t>
        <a:bodyPr/>
        <a:lstStyle/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it-IT" sz="1500" b="1" u="sng" kern="1200" dirty="0">
              <a:latin typeface="Lato" panose="020F0502020204030203" pitchFamily="34" charset="0"/>
            </a:rPr>
            <a:t>Città connessa e digitalizzata</a:t>
          </a:r>
          <a:endParaRPr lang="it-IT" sz="1500" b="1" u="sng" kern="1200" dirty="0"/>
        </a:p>
      </dgm:t>
    </dgm:pt>
    <dgm:pt modelId="{CD10D957-9B08-4771-91A5-492721667B5F}" type="parTrans" cxnId="{AC64F6BA-98E1-4775-9CFB-C1B541140FBC}">
      <dgm:prSet/>
      <dgm:spPr/>
      <dgm:t>
        <a:bodyPr/>
        <a:lstStyle/>
        <a:p>
          <a:endParaRPr lang="it-IT"/>
        </a:p>
      </dgm:t>
    </dgm:pt>
    <dgm:pt modelId="{BA4219F6-ECC0-43A7-BC7A-F43F2276EEF7}" type="sibTrans" cxnId="{AC64F6BA-98E1-4775-9CFB-C1B541140FBC}">
      <dgm:prSet/>
      <dgm:spPr/>
      <dgm:t>
        <a:bodyPr/>
        <a:lstStyle/>
        <a:p>
          <a:endParaRPr lang="it-IT"/>
        </a:p>
      </dgm:t>
    </dgm:pt>
    <dgm:pt modelId="{A397F07D-1E52-4313-B1E8-91212565D03B}">
      <dgm:prSet phldrT="[Testo]" custT="1"/>
      <dgm:spPr/>
      <dgm:t>
        <a:bodyPr/>
        <a:lstStyle/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it-IT" sz="1500" b="0" kern="1200" dirty="0">
              <a:latin typeface="Lato" panose="020F0502020204030203" pitchFamily="34" charset="0"/>
            </a:rPr>
            <a:t>Altissima </a:t>
          </a:r>
          <a:r>
            <a:rPr lang="it-IT" sz="1500" b="1" u="sng" kern="1200" dirty="0">
              <a:latin typeface="Lato" panose="020F0502020204030203" pitchFamily="34" charset="0"/>
            </a:rPr>
            <a:t>domanda di manodopera </a:t>
          </a:r>
          <a:r>
            <a:rPr lang="it-IT" sz="1500" b="0" kern="1200" dirty="0">
              <a:latin typeface="Lato" panose="020F0502020204030203" pitchFamily="34" charset="0"/>
            </a:rPr>
            <a:t>(soprattutto professioni entry </a:t>
          </a:r>
          <a:r>
            <a:rPr lang="it-IT" sz="1500" b="0" kern="1200" dirty="0" err="1">
              <a:latin typeface="Lato" panose="020F0502020204030203" pitchFamily="34" charset="0"/>
            </a:rPr>
            <a:t>level</a:t>
          </a:r>
          <a:r>
            <a:rPr lang="it-IT" sz="1500" b="0" kern="1200" dirty="0">
              <a:latin typeface="Lato" panose="020F0502020204030203" pitchFamily="34" charset="0"/>
            </a:rPr>
            <a:t>)</a:t>
          </a:r>
          <a:endParaRPr lang="it-IT" sz="1500" b="0" kern="1200" dirty="0"/>
        </a:p>
      </dgm:t>
    </dgm:pt>
    <dgm:pt modelId="{33DF4328-7DFA-44C5-9951-5F68D2F22E1D}" type="parTrans" cxnId="{778A6256-3B66-43AF-8CF8-C7901F4D1458}">
      <dgm:prSet/>
      <dgm:spPr/>
      <dgm:t>
        <a:bodyPr/>
        <a:lstStyle/>
        <a:p>
          <a:endParaRPr lang="it-IT"/>
        </a:p>
      </dgm:t>
    </dgm:pt>
    <dgm:pt modelId="{362DCFA3-7A7B-4312-B69B-9C79D058D7D4}" type="sibTrans" cxnId="{778A6256-3B66-43AF-8CF8-C7901F4D1458}">
      <dgm:prSet/>
      <dgm:spPr/>
      <dgm:t>
        <a:bodyPr/>
        <a:lstStyle/>
        <a:p>
          <a:endParaRPr lang="it-IT"/>
        </a:p>
      </dgm:t>
    </dgm:pt>
    <dgm:pt modelId="{E6AE7598-3507-47AB-928A-DE19394D35ED}">
      <dgm:prSet phldrT="[Testo]" custT="1"/>
      <dgm:spPr/>
      <dgm:t>
        <a:bodyPr/>
        <a:lstStyle/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it-IT" sz="1500" b="0" kern="1200" dirty="0">
              <a:latin typeface="Lato" panose="020F0502020204030203" pitchFamily="34" charset="0"/>
            </a:rPr>
            <a:t>Attenzione </a:t>
          </a:r>
          <a:r>
            <a:rPr lang="it-IT" sz="1500" b="1" u="sng" kern="1200" dirty="0">
              <a:latin typeface="Lato" panose="020F0502020204030203" pitchFamily="34" charset="0"/>
            </a:rPr>
            <a:t>alla sostenibilità</a:t>
          </a:r>
          <a:r>
            <a:rPr lang="it-IT" sz="1500" b="0" kern="1200" dirty="0">
              <a:latin typeface="Lato" panose="020F0502020204030203" pitchFamily="34" charset="0"/>
            </a:rPr>
            <a:t>, opportunità di lavoro green</a:t>
          </a:r>
          <a:endParaRPr lang="it-IT" sz="1500" b="0" kern="1200" dirty="0"/>
        </a:p>
      </dgm:t>
    </dgm:pt>
    <dgm:pt modelId="{99ADBD6F-705B-4628-9FFF-6C37A0DAA7C5}" type="parTrans" cxnId="{32C74F18-CD71-471A-B067-53A18D5404B4}">
      <dgm:prSet/>
      <dgm:spPr/>
      <dgm:t>
        <a:bodyPr/>
        <a:lstStyle/>
        <a:p>
          <a:endParaRPr lang="it-IT"/>
        </a:p>
      </dgm:t>
    </dgm:pt>
    <dgm:pt modelId="{B040CE47-BCF2-4746-8325-C6837CCE62F6}" type="sibTrans" cxnId="{32C74F18-CD71-471A-B067-53A18D5404B4}">
      <dgm:prSet/>
      <dgm:spPr/>
      <dgm:t>
        <a:bodyPr/>
        <a:lstStyle/>
        <a:p>
          <a:endParaRPr lang="it-IT"/>
        </a:p>
      </dgm:t>
    </dgm:pt>
    <dgm:pt modelId="{0A6E68B8-9473-447C-9C92-E647413E7214}">
      <dgm:prSet phldrT="[Testo]" custT="1"/>
      <dgm:spPr/>
      <dgm:t>
        <a:bodyPr/>
        <a:lstStyle/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it-IT" sz="1500" b="0" kern="1200" dirty="0">
              <a:latin typeface="Lato" panose="020F0502020204030203" pitchFamily="34" charset="0"/>
            </a:rPr>
            <a:t>Ricaduta locale delle </a:t>
          </a:r>
          <a:r>
            <a:rPr lang="it-IT" sz="1500" b="1" u="sng" kern="1200" dirty="0">
              <a:latin typeface="Lato" panose="020F0502020204030203" pitchFamily="34" charset="0"/>
            </a:rPr>
            <a:t>riforme nazionali </a:t>
          </a:r>
          <a:r>
            <a:rPr lang="it-IT" sz="1500" b="0" kern="1200" dirty="0">
              <a:latin typeface="Lato" panose="020F0502020204030203" pitchFamily="34" charset="0"/>
            </a:rPr>
            <a:t>(piano di riforma CPI, progetto GOL)</a:t>
          </a:r>
          <a:endParaRPr lang="it-IT" sz="1500" b="0" kern="1200" dirty="0"/>
        </a:p>
      </dgm:t>
    </dgm:pt>
    <dgm:pt modelId="{1887F093-6A97-43ED-8B0F-6A5A34A2C26B}" type="parTrans" cxnId="{0537B625-2EFC-47E0-811F-3A7E8DE15710}">
      <dgm:prSet/>
      <dgm:spPr/>
      <dgm:t>
        <a:bodyPr/>
        <a:lstStyle/>
        <a:p>
          <a:endParaRPr lang="it-IT"/>
        </a:p>
      </dgm:t>
    </dgm:pt>
    <dgm:pt modelId="{8E818EBF-B263-441C-9655-1ED39D80E765}" type="sibTrans" cxnId="{0537B625-2EFC-47E0-811F-3A7E8DE15710}">
      <dgm:prSet/>
      <dgm:spPr/>
      <dgm:t>
        <a:bodyPr/>
        <a:lstStyle/>
        <a:p>
          <a:endParaRPr lang="it-IT"/>
        </a:p>
      </dgm:t>
    </dgm:pt>
    <dgm:pt modelId="{5E964A31-D5D4-4653-A42E-54774637B35C}">
      <dgm:prSet phldrT="[Testo]" custT="1"/>
      <dgm:spPr/>
      <dgm:t>
        <a:bodyPr/>
        <a:lstStyle/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it-IT" sz="1500" b="0" kern="1200" dirty="0">
              <a:solidFill>
                <a:srgbClr val="222221">
                  <a:hueOff val="0"/>
                  <a:satOff val="0"/>
                  <a:lumOff val="0"/>
                  <a:alphaOff val="0"/>
                </a:srgbClr>
              </a:solidFill>
              <a:latin typeface="Lato" panose="020F0502020204030203" pitchFamily="34" charset="0"/>
              <a:ea typeface="+mn-ea"/>
              <a:cs typeface="+mn-cs"/>
            </a:rPr>
            <a:t>Approcci di </a:t>
          </a:r>
          <a:r>
            <a:rPr lang="it-IT" sz="1500" b="1" u="sng" kern="1200" dirty="0">
              <a:solidFill>
                <a:srgbClr val="222221">
                  <a:hueOff val="0"/>
                  <a:satOff val="0"/>
                  <a:lumOff val="0"/>
                  <a:alphaOff val="0"/>
                </a:srgbClr>
              </a:solidFill>
              <a:latin typeface="Lato" panose="020F0502020204030203" pitchFamily="34" charset="0"/>
              <a:ea typeface="+mn-ea"/>
              <a:cs typeface="+mn-cs"/>
            </a:rPr>
            <a:t>prossimità territoriale </a:t>
          </a:r>
          <a:r>
            <a:rPr lang="it-IT" sz="1500" b="0" kern="1200" dirty="0">
              <a:solidFill>
                <a:srgbClr val="222221">
                  <a:hueOff val="0"/>
                  <a:satOff val="0"/>
                  <a:lumOff val="0"/>
                  <a:alphaOff val="0"/>
                </a:srgbClr>
              </a:solidFill>
              <a:latin typeface="Lato" panose="020F0502020204030203" pitchFamily="34" charset="0"/>
              <a:ea typeface="+mn-ea"/>
              <a:cs typeface="+mn-cs"/>
            </a:rPr>
            <a:t>nella gestione dei servizi</a:t>
          </a:r>
          <a:endParaRPr lang="it-IT" sz="1500" b="0" kern="1200" dirty="0"/>
        </a:p>
      </dgm:t>
    </dgm:pt>
    <dgm:pt modelId="{53CBA095-9554-4984-B9C5-8EE0731EFD78}" type="parTrans" cxnId="{2252EDA4-F4C9-41CB-97EA-5EE912F3473F}">
      <dgm:prSet/>
      <dgm:spPr/>
      <dgm:t>
        <a:bodyPr/>
        <a:lstStyle/>
        <a:p>
          <a:endParaRPr lang="it-IT"/>
        </a:p>
      </dgm:t>
    </dgm:pt>
    <dgm:pt modelId="{7EC43474-D2AF-40F0-B440-72064141CE3A}" type="sibTrans" cxnId="{2252EDA4-F4C9-41CB-97EA-5EE912F3473F}">
      <dgm:prSet/>
      <dgm:spPr/>
      <dgm:t>
        <a:bodyPr/>
        <a:lstStyle/>
        <a:p>
          <a:endParaRPr lang="it-IT"/>
        </a:p>
      </dgm:t>
    </dgm:pt>
    <dgm:pt modelId="{4AF01D90-72C6-4EFA-8542-FF9069451384}" type="pres">
      <dgm:prSet presAssocID="{0E5D2DBE-2D4F-4EBE-8F69-F32DA0678330}" presName="Name0" presStyleCnt="0">
        <dgm:presLayoutVars>
          <dgm:dir/>
          <dgm:animLvl val="lvl"/>
          <dgm:resizeHandles val="exact"/>
        </dgm:presLayoutVars>
      </dgm:prSet>
      <dgm:spPr/>
    </dgm:pt>
    <dgm:pt modelId="{00DEFB00-FEC4-44C7-8AA4-617BEFBD5A57}" type="pres">
      <dgm:prSet presAssocID="{700A7B37-5361-41B0-B98A-D119BD79C1AB}" presName="composite" presStyleCnt="0"/>
      <dgm:spPr/>
    </dgm:pt>
    <dgm:pt modelId="{41C8AA74-E422-46BD-A1F0-0B9A070878D9}" type="pres">
      <dgm:prSet presAssocID="{700A7B37-5361-41B0-B98A-D119BD79C1AB}" presName="parTx" presStyleLbl="alignNode1" presStyleIdx="0" presStyleCnt="2" custLinFactX="14313" custLinFactNeighborX="100000" custLinFactNeighborY="-3380">
        <dgm:presLayoutVars>
          <dgm:chMax val="0"/>
          <dgm:chPref val="0"/>
          <dgm:bulletEnabled val="1"/>
        </dgm:presLayoutVars>
      </dgm:prSet>
      <dgm:spPr/>
    </dgm:pt>
    <dgm:pt modelId="{1FBFCA9C-970E-47A8-A3C5-F294317B28B8}" type="pres">
      <dgm:prSet presAssocID="{700A7B37-5361-41B0-B98A-D119BD79C1AB}" presName="desTx" presStyleLbl="alignAccFollowNode1" presStyleIdx="0" presStyleCnt="2" custScaleY="102224" custLinFactX="14313" custLinFactNeighborX="100000" custLinFactNeighborY="2656">
        <dgm:presLayoutVars>
          <dgm:bulletEnabled val="1"/>
        </dgm:presLayoutVars>
      </dgm:prSet>
      <dgm:spPr/>
    </dgm:pt>
    <dgm:pt modelId="{F90AC4EC-C472-4843-8F9C-1D1488D62DEA}" type="pres">
      <dgm:prSet presAssocID="{35A09A72-48D4-4647-8969-C0E7FC56A7EA}" presName="space" presStyleCnt="0"/>
      <dgm:spPr/>
    </dgm:pt>
    <dgm:pt modelId="{F9A441BF-A84A-470D-ADD6-E3E4DA8853CD}" type="pres">
      <dgm:prSet presAssocID="{0D02D50A-3E2F-49D2-8973-81921E9A4A54}" presName="composite" presStyleCnt="0"/>
      <dgm:spPr/>
    </dgm:pt>
    <dgm:pt modelId="{6F07920D-81A6-4763-9C7A-B235544B1748}" type="pres">
      <dgm:prSet presAssocID="{0D02D50A-3E2F-49D2-8973-81921E9A4A54}" presName="parTx" presStyleLbl="alignNode1" presStyleIdx="1" presStyleCnt="2" custLinFactX="-14001" custLinFactNeighborX="-100000" custLinFactNeighborY="-477">
        <dgm:presLayoutVars>
          <dgm:chMax val="0"/>
          <dgm:chPref val="0"/>
          <dgm:bulletEnabled val="1"/>
        </dgm:presLayoutVars>
      </dgm:prSet>
      <dgm:spPr/>
    </dgm:pt>
    <dgm:pt modelId="{94852622-4280-40F2-929B-794B46FA14E0}" type="pres">
      <dgm:prSet presAssocID="{0D02D50A-3E2F-49D2-8973-81921E9A4A54}" presName="desTx" presStyleLbl="alignAccFollowNode1" presStyleIdx="1" presStyleCnt="2" custScaleY="101328" custLinFactX="-14181" custLinFactNeighborX="-100000" custLinFactNeighborY="1346">
        <dgm:presLayoutVars>
          <dgm:bulletEnabled val="1"/>
        </dgm:presLayoutVars>
      </dgm:prSet>
      <dgm:spPr/>
    </dgm:pt>
  </dgm:ptLst>
  <dgm:cxnLst>
    <dgm:cxn modelId="{23854205-4E3F-4EAB-B351-B417F3BE26FB}" type="presOf" srcId="{E6AE7598-3507-47AB-928A-DE19394D35ED}" destId="{94852622-4280-40F2-929B-794B46FA14E0}" srcOrd="0" destOrd="1" presId="urn:microsoft.com/office/officeart/2005/8/layout/hList1"/>
    <dgm:cxn modelId="{FDE67705-3F39-4072-B27B-958F22FC2CA2}" srcId="{0E5D2DBE-2D4F-4EBE-8F69-F32DA0678330}" destId="{0D02D50A-3E2F-49D2-8973-81921E9A4A54}" srcOrd="1" destOrd="0" parTransId="{C4E40F2D-E60E-433C-9CA1-A66F014915EF}" sibTransId="{D28922A7-69D9-458C-821E-A636024A7010}"/>
    <dgm:cxn modelId="{91606507-B6D2-49B1-95E9-BAFC7793FB58}" srcId="{0E5D2DBE-2D4F-4EBE-8F69-F32DA0678330}" destId="{700A7B37-5361-41B0-B98A-D119BD79C1AB}" srcOrd="0" destOrd="0" parTransId="{D7784A1B-EA39-4F4E-9E23-6EAAFBD6DA63}" sibTransId="{35A09A72-48D4-4647-8969-C0E7FC56A7EA}"/>
    <dgm:cxn modelId="{32C74F18-CD71-471A-B067-53A18D5404B4}" srcId="{0D02D50A-3E2F-49D2-8973-81921E9A4A54}" destId="{E6AE7598-3507-47AB-928A-DE19394D35ED}" srcOrd="1" destOrd="0" parTransId="{99ADBD6F-705B-4628-9FFF-6C37A0DAA7C5}" sibTransId="{B040CE47-BCF2-4746-8325-C6837CCE62F6}"/>
    <dgm:cxn modelId="{0537B625-2EFC-47E0-811F-3A7E8DE15710}" srcId="{0D02D50A-3E2F-49D2-8973-81921E9A4A54}" destId="{0A6E68B8-9473-447C-9C92-E647413E7214}" srcOrd="3" destOrd="0" parTransId="{1887F093-6A97-43ED-8B0F-6A5A34A2C26B}" sibTransId="{8E818EBF-B263-441C-9655-1ED39D80E765}"/>
    <dgm:cxn modelId="{4E081C30-A08B-4C2B-BCB9-C9880FB48E00}" type="presOf" srcId="{75DA1356-FB80-40D2-B3E5-85929DDE7369}" destId="{1FBFCA9C-970E-47A8-A3C5-F294317B28B8}" srcOrd="0" destOrd="3" presId="urn:microsoft.com/office/officeart/2005/8/layout/hList1"/>
    <dgm:cxn modelId="{703B5231-1790-4D83-B502-D2941AF4B18F}" srcId="{700A7B37-5361-41B0-B98A-D119BD79C1AB}" destId="{B1167969-DDC9-4EFB-9ACB-67C17EE222A0}" srcOrd="0" destOrd="0" parTransId="{ABDBACD5-DA89-4678-A7B8-18EDC1AB9270}" sibTransId="{28225D4F-7AB4-485E-8176-82B72F2977FF}"/>
    <dgm:cxn modelId="{3CEFD53D-3842-4934-9E44-7D70B1796548}" srcId="{700A7B37-5361-41B0-B98A-D119BD79C1AB}" destId="{75DA1356-FB80-40D2-B3E5-85929DDE7369}" srcOrd="3" destOrd="0" parTransId="{185F9A9E-9DA5-41C3-AFB5-67664BBF67C0}" sibTransId="{6385D2DB-AFA6-4324-8E87-8B7E12C87E58}"/>
    <dgm:cxn modelId="{B711B663-794F-484B-BECC-AF152BE7431A}" type="presOf" srcId="{A397F07D-1E52-4313-B1E8-91212565D03B}" destId="{94852622-4280-40F2-929B-794B46FA14E0}" srcOrd="0" destOrd="2" presId="urn:microsoft.com/office/officeart/2005/8/layout/hList1"/>
    <dgm:cxn modelId="{C9D3F543-2C44-44B4-B29F-73E5D7081C44}" type="presOf" srcId="{5E964A31-D5D4-4653-A42E-54774637B35C}" destId="{94852622-4280-40F2-929B-794B46FA14E0}" srcOrd="0" destOrd="4" presId="urn:microsoft.com/office/officeart/2005/8/layout/hList1"/>
    <dgm:cxn modelId="{4D124465-7251-49E8-87B2-E2F46A21736E}" type="presOf" srcId="{700A7B37-5361-41B0-B98A-D119BD79C1AB}" destId="{41C8AA74-E422-46BD-A1F0-0B9A070878D9}" srcOrd="0" destOrd="0" presId="urn:microsoft.com/office/officeart/2005/8/layout/hList1"/>
    <dgm:cxn modelId="{778A6256-3B66-43AF-8CF8-C7901F4D1458}" srcId="{0D02D50A-3E2F-49D2-8973-81921E9A4A54}" destId="{A397F07D-1E52-4313-B1E8-91212565D03B}" srcOrd="2" destOrd="0" parTransId="{33DF4328-7DFA-44C5-9951-5F68D2F22E1D}" sibTransId="{362DCFA3-7A7B-4312-B69B-9C79D058D7D4}"/>
    <dgm:cxn modelId="{CCA11C7C-099F-4657-9631-34C9868C5A2E}" srcId="{700A7B37-5361-41B0-B98A-D119BD79C1AB}" destId="{CFE09B29-4C90-439A-814E-23E5B5C6A13C}" srcOrd="2" destOrd="0" parTransId="{05DC5357-7B28-4076-83BD-420FB189083E}" sibTransId="{79F527AE-358B-4A8D-8C98-39CE0ABA7D2B}"/>
    <dgm:cxn modelId="{0659BF8B-456C-463C-9403-B175C4A5D379}" type="presOf" srcId="{92DED454-FAC9-45AB-827D-AE75BF5BB710}" destId="{94852622-4280-40F2-929B-794B46FA14E0}" srcOrd="0" destOrd="0" presId="urn:microsoft.com/office/officeart/2005/8/layout/hList1"/>
    <dgm:cxn modelId="{C6AEF18B-A9DB-485B-9B65-65F57AF7F67E}" type="presOf" srcId="{77B8E545-BFC5-41B0-B3D8-889F135A5E38}" destId="{1FBFCA9C-970E-47A8-A3C5-F294317B28B8}" srcOrd="0" destOrd="1" presId="urn:microsoft.com/office/officeart/2005/8/layout/hList1"/>
    <dgm:cxn modelId="{192F0597-BCC9-47FE-A47C-15F8874C0EAE}" type="presOf" srcId="{0D02D50A-3E2F-49D2-8973-81921E9A4A54}" destId="{6F07920D-81A6-4763-9C7A-B235544B1748}" srcOrd="0" destOrd="0" presId="urn:microsoft.com/office/officeart/2005/8/layout/hList1"/>
    <dgm:cxn modelId="{2252EDA4-F4C9-41CB-97EA-5EE912F3473F}" srcId="{0D02D50A-3E2F-49D2-8973-81921E9A4A54}" destId="{5E964A31-D5D4-4653-A42E-54774637B35C}" srcOrd="4" destOrd="0" parTransId="{53CBA095-9554-4984-B9C5-8EE0731EFD78}" sibTransId="{7EC43474-D2AF-40F0-B440-72064141CE3A}"/>
    <dgm:cxn modelId="{B34DA1B1-5B95-46D6-9FEF-4617EDAF36B3}" srcId="{700A7B37-5361-41B0-B98A-D119BD79C1AB}" destId="{77B8E545-BFC5-41B0-B3D8-889F135A5E38}" srcOrd="1" destOrd="0" parTransId="{888580B9-1619-4B40-858D-DD4F9A098273}" sibTransId="{E9BE7A56-EF3D-4679-B596-B2897E7702EB}"/>
    <dgm:cxn modelId="{AC64F6BA-98E1-4775-9CFB-C1B541140FBC}" srcId="{0D02D50A-3E2F-49D2-8973-81921E9A4A54}" destId="{92DED454-FAC9-45AB-827D-AE75BF5BB710}" srcOrd="0" destOrd="0" parTransId="{CD10D957-9B08-4771-91A5-492721667B5F}" sibTransId="{BA4219F6-ECC0-43A7-BC7A-F43F2276EEF7}"/>
    <dgm:cxn modelId="{E47760C2-856C-4DA4-8176-75F3F266EC0C}" type="presOf" srcId="{CFE09B29-4C90-439A-814E-23E5B5C6A13C}" destId="{1FBFCA9C-970E-47A8-A3C5-F294317B28B8}" srcOrd="0" destOrd="2" presId="urn:microsoft.com/office/officeart/2005/8/layout/hList1"/>
    <dgm:cxn modelId="{0EFABFD1-41FA-4929-8C05-ADB5AE121CA2}" type="presOf" srcId="{B1167969-DDC9-4EFB-9ACB-67C17EE222A0}" destId="{1FBFCA9C-970E-47A8-A3C5-F294317B28B8}" srcOrd="0" destOrd="0" presId="urn:microsoft.com/office/officeart/2005/8/layout/hList1"/>
    <dgm:cxn modelId="{09BC34DA-764E-462D-B559-1EE9F3553D5B}" type="presOf" srcId="{0E5D2DBE-2D4F-4EBE-8F69-F32DA0678330}" destId="{4AF01D90-72C6-4EFA-8542-FF9069451384}" srcOrd="0" destOrd="0" presId="urn:microsoft.com/office/officeart/2005/8/layout/hList1"/>
    <dgm:cxn modelId="{1EFC82FC-F2EE-405D-AEBA-E9EE15589E62}" type="presOf" srcId="{0A6E68B8-9473-447C-9C92-E647413E7214}" destId="{94852622-4280-40F2-929B-794B46FA14E0}" srcOrd="0" destOrd="3" presId="urn:microsoft.com/office/officeart/2005/8/layout/hList1"/>
    <dgm:cxn modelId="{FDAE2DB2-B5DF-45E9-861A-E26C34E98165}" type="presParOf" srcId="{4AF01D90-72C6-4EFA-8542-FF9069451384}" destId="{00DEFB00-FEC4-44C7-8AA4-617BEFBD5A57}" srcOrd="0" destOrd="0" presId="urn:microsoft.com/office/officeart/2005/8/layout/hList1"/>
    <dgm:cxn modelId="{1BB80505-B9D3-459C-BDF1-4A6C88DD13EB}" type="presParOf" srcId="{00DEFB00-FEC4-44C7-8AA4-617BEFBD5A57}" destId="{41C8AA74-E422-46BD-A1F0-0B9A070878D9}" srcOrd="0" destOrd="0" presId="urn:microsoft.com/office/officeart/2005/8/layout/hList1"/>
    <dgm:cxn modelId="{54642E91-C409-409A-92D1-27786866272F}" type="presParOf" srcId="{00DEFB00-FEC4-44C7-8AA4-617BEFBD5A57}" destId="{1FBFCA9C-970E-47A8-A3C5-F294317B28B8}" srcOrd="1" destOrd="0" presId="urn:microsoft.com/office/officeart/2005/8/layout/hList1"/>
    <dgm:cxn modelId="{5F94998D-B2F3-412B-9E7D-293CB9A1993B}" type="presParOf" srcId="{4AF01D90-72C6-4EFA-8542-FF9069451384}" destId="{F90AC4EC-C472-4843-8F9C-1D1488D62DEA}" srcOrd="1" destOrd="0" presId="urn:microsoft.com/office/officeart/2005/8/layout/hList1"/>
    <dgm:cxn modelId="{49895F68-2ECF-45BC-A50E-D50A93DE8A21}" type="presParOf" srcId="{4AF01D90-72C6-4EFA-8542-FF9069451384}" destId="{F9A441BF-A84A-470D-ADD6-E3E4DA8853CD}" srcOrd="2" destOrd="0" presId="urn:microsoft.com/office/officeart/2005/8/layout/hList1"/>
    <dgm:cxn modelId="{20200173-4397-4E00-BBEB-19C8D1DA5106}" type="presParOf" srcId="{F9A441BF-A84A-470D-ADD6-E3E4DA8853CD}" destId="{6F07920D-81A6-4763-9C7A-B235544B1748}" srcOrd="0" destOrd="0" presId="urn:microsoft.com/office/officeart/2005/8/layout/hList1"/>
    <dgm:cxn modelId="{D4C726B5-D47B-4A6F-A489-64E7CA15E24F}" type="presParOf" srcId="{F9A441BF-A84A-470D-ADD6-E3E4DA8853CD}" destId="{94852622-4280-40F2-929B-794B46FA14E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697E3F3-92D5-4E1A-97C0-DE063206B42E}" type="doc">
      <dgm:prSet loTypeId="urn:microsoft.com/office/officeart/2008/layout/VerticalCurvedList" loCatId="list" qsTypeId="urn:microsoft.com/office/officeart/2005/8/quickstyle/3d3" qsCatId="3D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EE078153-4689-4724-972A-85A236F1190D}">
      <dgm:prSet phldrT="[Testo]" custT="1"/>
      <dgm:spPr/>
      <dgm:t>
        <a:bodyPr/>
        <a:lstStyle/>
        <a:p>
          <a:r>
            <a:rPr lang="it-IT" sz="1400" b="0" dirty="0">
              <a:latin typeface="Lato" panose="020F0502020204030203" pitchFamily="34" charset="0"/>
            </a:rPr>
            <a:t>Ampliamento degli strumenti per chi sceglie il lavoro autonomo</a:t>
          </a:r>
        </a:p>
      </dgm:t>
    </dgm:pt>
    <dgm:pt modelId="{ABE57BEC-CA99-4467-B24E-A08803112958}" type="parTrans" cxnId="{48156963-04DC-432A-8CF9-6C3979053851}">
      <dgm:prSet/>
      <dgm:spPr/>
      <dgm:t>
        <a:bodyPr/>
        <a:lstStyle/>
        <a:p>
          <a:endParaRPr lang="it-IT" sz="1600" b="0"/>
        </a:p>
      </dgm:t>
    </dgm:pt>
    <dgm:pt modelId="{B48760E0-61E6-4D95-BFE4-266A895A402E}" type="sibTrans" cxnId="{48156963-04DC-432A-8CF9-6C3979053851}">
      <dgm:prSet/>
      <dgm:spPr/>
      <dgm:t>
        <a:bodyPr/>
        <a:lstStyle/>
        <a:p>
          <a:endParaRPr lang="it-IT" sz="1600" b="0"/>
        </a:p>
      </dgm:t>
    </dgm:pt>
    <dgm:pt modelId="{EE7A57D9-D24C-4F5E-BCF4-74DBA72BE081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it-IT" sz="1400" b="0" dirty="0">
              <a:latin typeface="Lato" panose="020F0502020204030203" pitchFamily="34" charset="0"/>
            </a:rPr>
            <a:t>Aggancio della formazione ai mutamenti del mercato del lavoro</a:t>
          </a:r>
        </a:p>
      </dgm:t>
    </dgm:pt>
    <dgm:pt modelId="{EA6E48A8-34F4-4D90-8506-AC281A7C6FBD}" type="parTrans" cxnId="{D014FA7B-E546-430C-A2C9-3AE6C32FEA95}">
      <dgm:prSet/>
      <dgm:spPr/>
      <dgm:t>
        <a:bodyPr/>
        <a:lstStyle/>
        <a:p>
          <a:endParaRPr lang="it-IT"/>
        </a:p>
      </dgm:t>
    </dgm:pt>
    <dgm:pt modelId="{821E765D-9795-4F1D-A26E-F0627023C6AB}" type="sibTrans" cxnId="{D014FA7B-E546-430C-A2C9-3AE6C32FEA95}">
      <dgm:prSet/>
      <dgm:spPr/>
      <dgm:t>
        <a:bodyPr/>
        <a:lstStyle/>
        <a:p>
          <a:endParaRPr lang="it-IT"/>
        </a:p>
      </dgm:t>
    </dgm:pt>
    <dgm:pt modelId="{6941BAFC-F62B-4609-9687-D7FD9C1AEE78}">
      <dgm:prSet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it-IT" sz="1400" b="0" dirty="0">
              <a:solidFill>
                <a:schemeClr val="bg1"/>
              </a:solidFill>
              <a:latin typeface="Lato" panose="020F0502020204030203" pitchFamily="34" charset="0"/>
            </a:rPr>
            <a:t>Servizi di prossimità sui territori (sistemi di accompagnamento al lavoro, arrivare velocemente alle opportunità lavorative)</a:t>
          </a:r>
        </a:p>
      </dgm:t>
    </dgm:pt>
    <dgm:pt modelId="{CC3B8A27-B109-446C-B6AC-91ABD3355A55}" type="parTrans" cxnId="{A7945BB7-92CD-4A4C-AC56-191FC1477A5F}">
      <dgm:prSet/>
      <dgm:spPr/>
      <dgm:t>
        <a:bodyPr/>
        <a:lstStyle/>
        <a:p>
          <a:endParaRPr lang="it-IT"/>
        </a:p>
      </dgm:t>
    </dgm:pt>
    <dgm:pt modelId="{FAA1D6C1-545B-48F5-8598-8DBE602DA770}" type="sibTrans" cxnId="{A7945BB7-92CD-4A4C-AC56-191FC1477A5F}">
      <dgm:prSet/>
      <dgm:spPr/>
      <dgm:t>
        <a:bodyPr/>
        <a:lstStyle/>
        <a:p>
          <a:endParaRPr lang="it-IT"/>
        </a:p>
      </dgm:t>
    </dgm:pt>
    <dgm:pt modelId="{CCD44271-EEBC-48F6-84C5-F86EC371F0F9}" type="pres">
      <dgm:prSet presAssocID="{C697E3F3-92D5-4E1A-97C0-DE063206B42E}" presName="Name0" presStyleCnt="0">
        <dgm:presLayoutVars>
          <dgm:chMax val="7"/>
          <dgm:chPref val="7"/>
          <dgm:dir/>
        </dgm:presLayoutVars>
      </dgm:prSet>
      <dgm:spPr/>
    </dgm:pt>
    <dgm:pt modelId="{BA3A06B8-E7BC-4E13-A665-4CCB15AE421E}" type="pres">
      <dgm:prSet presAssocID="{C697E3F3-92D5-4E1A-97C0-DE063206B42E}" presName="Name1" presStyleCnt="0"/>
      <dgm:spPr/>
    </dgm:pt>
    <dgm:pt modelId="{46965400-DB01-4DA1-8EA6-8AA4C043633E}" type="pres">
      <dgm:prSet presAssocID="{C697E3F3-92D5-4E1A-97C0-DE063206B42E}" presName="cycle" presStyleCnt="0"/>
      <dgm:spPr/>
    </dgm:pt>
    <dgm:pt modelId="{21EEBF57-D09D-49D9-9086-06A439106548}" type="pres">
      <dgm:prSet presAssocID="{C697E3F3-92D5-4E1A-97C0-DE063206B42E}" presName="srcNode" presStyleLbl="node1" presStyleIdx="0" presStyleCnt="3"/>
      <dgm:spPr/>
    </dgm:pt>
    <dgm:pt modelId="{7AF389A5-3BE1-4E9B-9C8D-D0A9243AC1A4}" type="pres">
      <dgm:prSet presAssocID="{C697E3F3-92D5-4E1A-97C0-DE063206B42E}" presName="conn" presStyleLbl="parChTrans1D2" presStyleIdx="0" presStyleCnt="1"/>
      <dgm:spPr/>
    </dgm:pt>
    <dgm:pt modelId="{C78159C8-A3AC-4535-833D-5B41610519D1}" type="pres">
      <dgm:prSet presAssocID="{C697E3F3-92D5-4E1A-97C0-DE063206B42E}" presName="extraNode" presStyleLbl="node1" presStyleIdx="0" presStyleCnt="3"/>
      <dgm:spPr/>
    </dgm:pt>
    <dgm:pt modelId="{582AD92A-D6C9-484A-9397-EB245072F592}" type="pres">
      <dgm:prSet presAssocID="{C697E3F3-92D5-4E1A-97C0-DE063206B42E}" presName="dstNode" presStyleLbl="node1" presStyleIdx="0" presStyleCnt="3"/>
      <dgm:spPr/>
    </dgm:pt>
    <dgm:pt modelId="{F53E7141-8AD8-4BD0-B9E9-6AF97D6DDC98}" type="pres">
      <dgm:prSet presAssocID="{EE078153-4689-4724-972A-85A236F1190D}" presName="text_1" presStyleLbl="node1" presStyleIdx="0" presStyleCnt="3">
        <dgm:presLayoutVars>
          <dgm:bulletEnabled val="1"/>
        </dgm:presLayoutVars>
      </dgm:prSet>
      <dgm:spPr/>
    </dgm:pt>
    <dgm:pt modelId="{7439F3FF-764B-41BA-8D95-C247CD2FA681}" type="pres">
      <dgm:prSet presAssocID="{EE078153-4689-4724-972A-85A236F1190D}" presName="accent_1" presStyleCnt="0"/>
      <dgm:spPr/>
    </dgm:pt>
    <dgm:pt modelId="{8884B357-742D-4DD7-9F89-7E2BD417FD33}" type="pres">
      <dgm:prSet presAssocID="{EE078153-4689-4724-972A-85A236F1190D}" presName="accentRepeatNode" presStyleLbl="solidFgAcc1" presStyleIdx="0" presStyleCnt="3"/>
      <dgm:spPr/>
    </dgm:pt>
    <dgm:pt modelId="{1E3A25F7-8891-40C6-9F34-C1163F8C7865}" type="pres">
      <dgm:prSet presAssocID="{EE7A57D9-D24C-4F5E-BCF4-74DBA72BE081}" presName="text_2" presStyleLbl="node1" presStyleIdx="1" presStyleCnt="3">
        <dgm:presLayoutVars>
          <dgm:bulletEnabled val="1"/>
        </dgm:presLayoutVars>
      </dgm:prSet>
      <dgm:spPr/>
    </dgm:pt>
    <dgm:pt modelId="{CE98CEBB-72B5-44DB-9328-95E5126211B5}" type="pres">
      <dgm:prSet presAssocID="{EE7A57D9-D24C-4F5E-BCF4-74DBA72BE081}" presName="accent_2" presStyleCnt="0"/>
      <dgm:spPr/>
    </dgm:pt>
    <dgm:pt modelId="{BE012C73-B047-4423-B792-A8A826211D39}" type="pres">
      <dgm:prSet presAssocID="{EE7A57D9-D24C-4F5E-BCF4-74DBA72BE081}" presName="accentRepeatNode" presStyleLbl="solidFgAcc1" presStyleIdx="1" presStyleCnt="3"/>
      <dgm:spPr/>
    </dgm:pt>
    <dgm:pt modelId="{5F2E9B10-60C9-411E-A934-2B132088E6F1}" type="pres">
      <dgm:prSet presAssocID="{6941BAFC-F62B-4609-9687-D7FD9C1AEE78}" presName="text_3" presStyleLbl="node1" presStyleIdx="2" presStyleCnt="3">
        <dgm:presLayoutVars>
          <dgm:bulletEnabled val="1"/>
        </dgm:presLayoutVars>
      </dgm:prSet>
      <dgm:spPr/>
    </dgm:pt>
    <dgm:pt modelId="{13EF48EF-4285-418C-9511-295C59BD2ADA}" type="pres">
      <dgm:prSet presAssocID="{6941BAFC-F62B-4609-9687-D7FD9C1AEE78}" presName="accent_3" presStyleCnt="0"/>
      <dgm:spPr/>
    </dgm:pt>
    <dgm:pt modelId="{CE74CFFE-8DD5-4F78-B188-AF2AC4D0EE4F}" type="pres">
      <dgm:prSet presAssocID="{6941BAFC-F62B-4609-9687-D7FD9C1AEE78}" presName="accentRepeatNode" presStyleLbl="solidFgAcc1" presStyleIdx="2" presStyleCnt="3"/>
      <dgm:spPr/>
    </dgm:pt>
  </dgm:ptLst>
  <dgm:cxnLst>
    <dgm:cxn modelId="{ABC04230-1331-4DFD-950E-9994BB80A744}" type="presOf" srcId="{B48760E0-61E6-4D95-BFE4-266A895A402E}" destId="{7AF389A5-3BE1-4E9B-9C8D-D0A9243AC1A4}" srcOrd="0" destOrd="0" presId="urn:microsoft.com/office/officeart/2008/layout/VerticalCurvedList"/>
    <dgm:cxn modelId="{DE622931-6F78-4BEE-925F-97EA6BFF967F}" type="presOf" srcId="{6941BAFC-F62B-4609-9687-D7FD9C1AEE78}" destId="{5F2E9B10-60C9-411E-A934-2B132088E6F1}" srcOrd="0" destOrd="0" presId="urn:microsoft.com/office/officeart/2008/layout/VerticalCurvedList"/>
    <dgm:cxn modelId="{E17E4C38-DCA2-41E4-8F49-B8BAC32E550E}" type="presOf" srcId="{EE7A57D9-D24C-4F5E-BCF4-74DBA72BE081}" destId="{1E3A25F7-8891-40C6-9F34-C1163F8C7865}" srcOrd="0" destOrd="0" presId="urn:microsoft.com/office/officeart/2008/layout/VerticalCurvedList"/>
    <dgm:cxn modelId="{48156963-04DC-432A-8CF9-6C3979053851}" srcId="{C697E3F3-92D5-4E1A-97C0-DE063206B42E}" destId="{EE078153-4689-4724-972A-85A236F1190D}" srcOrd="0" destOrd="0" parTransId="{ABE57BEC-CA99-4467-B24E-A08803112958}" sibTransId="{B48760E0-61E6-4D95-BFE4-266A895A402E}"/>
    <dgm:cxn modelId="{6C9DDB79-FAE4-498C-B2B3-C6978C6B78CB}" type="presOf" srcId="{EE078153-4689-4724-972A-85A236F1190D}" destId="{F53E7141-8AD8-4BD0-B9E9-6AF97D6DDC98}" srcOrd="0" destOrd="0" presId="urn:microsoft.com/office/officeart/2008/layout/VerticalCurvedList"/>
    <dgm:cxn modelId="{D014FA7B-E546-430C-A2C9-3AE6C32FEA95}" srcId="{C697E3F3-92D5-4E1A-97C0-DE063206B42E}" destId="{EE7A57D9-D24C-4F5E-BCF4-74DBA72BE081}" srcOrd="1" destOrd="0" parTransId="{EA6E48A8-34F4-4D90-8506-AC281A7C6FBD}" sibTransId="{821E765D-9795-4F1D-A26E-F0627023C6AB}"/>
    <dgm:cxn modelId="{A7945BB7-92CD-4A4C-AC56-191FC1477A5F}" srcId="{C697E3F3-92D5-4E1A-97C0-DE063206B42E}" destId="{6941BAFC-F62B-4609-9687-D7FD9C1AEE78}" srcOrd="2" destOrd="0" parTransId="{CC3B8A27-B109-446C-B6AC-91ABD3355A55}" sibTransId="{FAA1D6C1-545B-48F5-8598-8DBE602DA770}"/>
    <dgm:cxn modelId="{F2E24EBC-7D6A-4489-A7D1-71AC8D880526}" type="presOf" srcId="{C697E3F3-92D5-4E1A-97C0-DE063206B42E}" destId="{CCD44271-EEBC-48F6-84C5-F86EC371F0F9}" srcOrd="0" destOrd="0" presId="urn:microsoft.com/office/officeart/2008/layout/VerticalCurvedList"/>
    <dgm:cxn modelId="{01E47F1C-78BC-41DA-9CA2-C41B413FCB15}" type="presParOf" srcId="{CCD44271-EEBC-48F6-84C5-F86EC371F0F9}" destId="{BA3A06B8-E7BC-4E13-A665-4CCB15AE421E}" srcOrd="0" destOrd="0" presId="urn:microsoft.com/office/officeart/2008/layout/VerticalCurvedList"/>
    <dgm:cxn modelId="{3175F7D4-231E-458B-A765-6FA248CFC85C}" type="presParOf" srcId="{BA3A06B8-E7BC-4E13-A665-4CCB15AE421E}" destId="{46965400-DB01-4DA1-8EA6-8AA4C043633E}" srcOrd="0" destOrd="0" presId="urn:microsoft.com/office/officeart/2008/layout/VerticalCurvedList"/>
    <dgm:cxn modelId="{9A66940B-E721-47A7-AEA3-2767A1FC711E}" type="presParOf" srcId="{46965400-DB01-4DA1-8EA6-8AA4C043633E}" destId="{21EEBF57-D09D-49D9-9086-06A439106548}" srcOrd="0" destOrd="0" presId="urn:microsoft.com/office/officeart/2008/layout/VerticalCurvedList"/>
    <dgm:cxn modelId="{435D1DD4-F65D-4F11-9A70-6682AE084C4D}" type="presParOf" srcId="{46965400-DB01-4DA1-8EA6-8AA4C043633E}" destId="{7AF389A5-3BE1-4E9B-9C8D-D0A9243AC1A4}" srcOrd="1" destOrd="0" presId="urn:microsoft.com/office/officeart/2008/layout/VerticalCurvedList"/>
    <dgm:cxn modelId="{9B6D8EA5-5A55-451B-83CD-9D255D71293D}" type="presParOf" srcId="{46965400-DB01-4DA1-8EA6-8AA4C043633E}" destId="{C78159C8-A3AC-4535-833D-5B41610519D1}" srcOrd="2" destOrd="0" presId="urn:microsoft.com/office/officeart/2008/layout/VerticalCurvedList"/>
    <dgm:cxn modelId="{D63E85D9-CF66-4320-ACDF-C1CBB793BDB8}" type="presParOf" srcId="{46965400-DB01-4DA1-8EA6-8AA4C043633E}" destId="{582AD92A-D6C9-484A-9397-EB245072F592}" srcOrd="3" destOrd="0" presId="urn:microsoft.com/office/officeart/2008/layout/VerticalCurvedList"/>
    <dgm:cxn modelId="{85406066-ECBD-4048-8748-B4455A1B9D4F}" type="presParOf" srcId="{BA3A06B8-E7BC-4E13-A665-4CCB15AE421E}" destId="{F53E7141-8AD8-4BD0-B9E9-6AF97D6DDC98}" srcOrd="1" destOrd="0" presId="urn:microsoft.com/office/officeart/2008/layout/VerticalCurvedList"/>
    <dgm:cxn modelId="{E8CB3164-DEB7-4B51-B9EC-ECBFDF1CD83E}" type="presParOf" srcId="{BA3A06B8-E7BC-4E13-A665-4CCB15AE421E}" destId="{7439F3FF-764B-41BA-8D95-C247CD2FA681}" srcOrd="2" destOrd="0" presId="urn:microsoft.com/office/officeart/2008/layout/VerticalCurvedList"/>
    <dgm:cxn modelId="{787DE454-CB69-4E7A-92B8-725AEC226479}" type="presParOf" srcId="{7439F3FF-764B-41BA-8D95-C247CD2FA681}" destId="{8884B357-742D-4DD7-9F89-7E2BD417FD33}" srcOrd="0" destOrd="0" presId="urn:microsoft.com/office/officeart/2008/layout/VerticalCurvedList"/>
    <dgm:cxn modelId="{CEB13338-99D6-45AA-902C-0F53615C9D71}" type="presParOf" srcId="{BA3A06B8-E7BC-4E13-A665-4CCB15AE421E}" destId="{1E3A25F7-8891-40C6-9F34-C1163F8C7865}" srcOrd="3" destOrd="0" presId="urn:microsoft.com/office/officeart/2008/layout/VerticalCurvedList"/>
    <dgm:cxn modelId="{BEA7B305-7BDE-4AA5-B0BE-B92F8D6712BB}" type="presParOf" srcId="{BA3A06B8-E7BC-4E13-A665-4CCB15AE421E}" destId="{CE98CEBB-72B5-44DB-9328-95E5126211B5}" srcOrd="4" destOrd="0" presId="urn:microsoft.com/office/officeart/2008/layout/VerticalCurvedList"/>
    <dgm:cxn modelId="{81FB15A6-9F70-4AED-9D12-4DBBB5BF6BD7}" type="presParOf" srcId="{CE98CEBB-72B5-44DB-9328-95E5126211B5}" destId="{BE012C73-B047-4423-B792-A8A826211D39}" srcOrd="0" destOrd="0" presId="urn:microsoft.com/office/officeart/2008/layout/VerticalCurvedList"/>
    <dgm:cxn modelId="{4C985826-56B9-4EF5-A3E2-ECB35BD7A800}" type="presParOf" srcId="{BA3A06B8-E7BC-4E13-A665-4CCB15AE421E}" destId="{5F2E9B10-60C9-411E-A934-2B132088E6F1}" srcOrd="5" destOrd="0" presId="urn:microsoft.com/office/officeart/2008/layout/VerticalCurvedList"/>
    <dgm:cxn modelId="{FBC76D06-7A40-4252-A171-7101E03F4D1E}" type="presParOf" srcId="{BA3A06B8-E7BC-4E13-A665-4CCB15AE421E}" destId="{13EF48EF-4285-418C-9511-295C59BD2ADA}" srcOrd="6" destOrd="0" presId="urn:microsoft.com/office/officeart/2008/layout/VerticalCurvedList"/>
    <dgm:cxn modelId="{FEDE4092-3978-4D3D-88EB-FF142DB9CF09}" type="presParOf" srcId="{13EF48EF-4285-418C-9511-295C59BD2ADA}" destId="{CE74CFFE-8DD5-4F78-B188-AF2AC4D0EE4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A6ED79-B735-4F38-82C8-7531F4206FC0}">
      <dsp:nvSpPr>
        <dsp:cNvPr id="0" name=""/>
        <dsp:cNvSpPr/>
      </dsp:nvSpPr>
      <dsp:spPr>
        <a:xfrm rot="5400000">
          <a:off x="-130742" y="163435"/>
          <a:ext cx="871616" cy="610131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 </a:t>
          </a:r>
        </a:p>
      </dsp:txBody>
      <dsp:txXfrm rot="-5400000">
        <a:off x="1" y="337759"/>
        <a:ext cx="610131" cy="261485"/>
      </dsp:txXfrm>
    </dsp:sp>
    <dsp:sp modelId="{D61C7DA3-4E5C-4FCD-86B0-7532B1FAE8DB}">
      <dsp:nvSpPr>
        <dsp:cNvPr id="0" name=""/>
        <dsp:cNvSpPr/>
      </dsp:nvSpPr>
      <dsp:spPr>
        <a:xfrm rot="5400000">
          <a:off x="5592142" y="-4980120"/>
          <a:ext cx="566550" cy="10530573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400" kern="1200" dirty="0"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rPr>
            <a:t>Crescita occupazione del 0,2% (+ 35.000 posti di lavoro) per donne e per chi ha più di 35 anni (il tasso di occupazione sale al 60,8%)</a:t>
          </a:r>
          <a:endParaRPr lang="it-IT" sz="1400" kern="1200" dirty="0">
            <a:latin typeface="Lato" panose="020F0502020204030203" pitchFamily="34" charset="0"/>
          </a:endParaRPr>
        </a:p>
      </dsp:txBody>
      <dsp:txXfrm rot="-5400000">
        <a:off x="610131" y="29548"/>
        <a:ext cx="10502916" cy="511236"/>
      </dsp:txXfrm>
    </dsp:sp>
    <dsp:sp modelId="{57B48AE5-D3E4-4371-9DEA-B232A3E50226}">
      <dsp:nvSpPr>
        <dsp:cNvPr id="0" name=""/>
        <dsp:cNvSpPr/>
      </dsp:nvSpPr>
      <dsp:spPr>
        <a:xfrm rot="5400000">
          <a:off x="-130742" y="883930"/>
          <a:ext cx="871616" cy="610131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 </a:t>
          </a:r>
        </a:p>
      </dsp:txBody>
      <dsp:txXfrm rot="-5400000">
        <a:off x="1" y="1058254"/>
        <a:ext cx="610131" cy="261485"/>
      </dsp:txXfrm>
    </dsp:sp>
    <dsp:sp modelId="{C251C20F-5570-4892-8178-15FD51054F6E}">
      <dsp:nvSpPr>
        <dsp:cNvPr id="0" name=""/>
        <dsp:cNvSpPr/>
      </dsp:nvSpPr>
      <dsp:spPr>
        <a:xfrm rot="5400000">
          <a:off x="5592142" y="-4228822"/>
          <a:ext cx="566550" cy="10530573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400" kern="1200" dirty="0"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rPr>
            <a:t>Crescita del 1,7% (+33.000) del numero di persone in cerca di lavoro tra le donne ed i minori di 50 anni </a:t>
          </a:r>
        </a:p>
      </dsp:txBody>
      <dsp:txXfrm rot="-5400000">
        <a:off x="610131" y="780846"/>
        <a:ext cx="10502916" cy="511236"/>
      </dsp:txXfrm>
    </dsp:sp>
    <dsp:sp modelId="{63E3EEA1-A2EE-4933-A369-193CFA21D6BE}">
      <dsp:nvSpPr>
        <dsp:cNvPr id="0" name=""/>
        <dsp:cNvSpPr/>
      </dsp:nvSpPr>
      <dsp:spPr>
        <a:xfrm rot="5400000">
          <a:off x="-130742" y="1635229"/>
          <a:ext cx="871616" cy="610131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 </a:t>
          </a:r>
        </a:p>
      </dsp:txBody>
      <dsp:txXfrm rot="-5400000">
        <a:off x="1" y="1809553"/>
        <a:ext cx="610131" cy="261485"/>
      </dsp:txXfrm>
    </dsp:sp>
    <dsp:sp modelId="{0E51F3AA-66CC-4566-AA9D-7D2E4C1B3E76}">
      <dsp:nvSpPr>
        <dsp:cNvPr id="0" name=""/>
        <dsp:cNvSpPr/>
      </dsp:nvSpPr>
      <dsp:spPr>
        <a:xfrm rot="5400000">
          <a:off x="5592142" y="-3477524"/>
          <a:ext cx="566550" cy="10530573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400" kern="1200" dirty="0">
              <a:latin typeface="Lato" panose="020F0502020204030203" pitchFamily="34" charset="0"/>
            </a:rPr>
            <a:t>Il tasso di disoccupazione sale al 7,9% (quello giovanile al 22,9%, +0,7%) </a:t>
          </a:r>
        </a:p>
      </dsp:txBody>
      <dsp:txXfrm rot="-5400000">
        <a:off x="610131" y="1532144"/>
        <a:ext cx="10502916" cy="511236"/>
      </dsp:txXfrm>
    </dsp:sp>
    <dsp:sp modelId="{C49EF53B-35CA-4B5D-BA99-835AF3860643}">
      <dsp:nvSpPr>
        <dsp:cNvPr id="0" name=""/>
        <dsp:cNvSpPr/>
      </dsp:nvSpPr>
      <dsp:spPr>
        <a:xfrm rot="5400000">
          <a:off x="-130742" y="2386527"/>
          <a:ext cx="871616" cy="610131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noProof="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endParaRPr lang="it-IT" sz="1700" kern="1200" dirty="0"/>
        </a:p>
      </dsp:txBody>
      <dsp:txXfrm rot="-5400000">
        <a:off x="1" y="2560851"/>
        <a:ext cx="610131" cy="261485"/>
      </dsp:txXfrm>
    </dsp:sp>
    <dsp:sp modelId="{34F85F0B-DE66-4D8B-842E-41CA680877C6}">
      <dsp:nvSpPr>
        <dsp:cNvPr id="0" name=""/>
        <dsp:cNvSpPr/>
      </dsp:nvSpPr>
      <dsp:spPr>
        <a:xfrm rot="5400000">
          <a:off x="5592142" y="-2719257"/>
          <a:ext cx="566550" cy="10530573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400" kern="1200" dirty="0">
              <a:latin typeface="Lato" panose="020F0502020204030203" pitchFamily="34" charset="0"/>
            </a:rPr>
            <a:t>Calo del tasso di inattività al 34,9% (-0,2%). </a:t>
          </a:r>
        </a:p>
      </dsp:txBody>
      <dsp:txXfrm rot="-5400000">
        <a:off x="610131" y="2290411"/>
        <a:ext cx="10502916" cy="511236"/>
      </dsp:txXfrm>
    </dsp:sp>
    <dsp:sp modelId="{AEAC990B-83B3-40DA-9FD9-C8112E8C36DF}">
      <dsp:nvSpPr>
        <dsp:cNvPr id="0" name=""/>
        <dsp:cNvSpPr/>
      </dsp:nvSpPr>
      <dsp:spPr>
        <a:xfrm rot="5400000">
          <a:off x="-130742" y="3137825"/>
          <a:ext cx="871616" cy="610131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700" kern="1200" dirty="0"/>
        </a:p>
      </dsp:txBody>
      <dsp:txXfrm rot="-5400000">
        <a:off x="1" y="3312149"/>
        <a:ext cx="610131" cy="261485"/>
      </dsp:txXfrm>
    </dsp:sp>
    <dsp:sp modelId="{BD1090F2-92AF-45C1-A063-67D3908FCBCA}">
      <dsp:nvSpPr>
        <dsp:cNvPr id="0" name=""/>
        <dsp:cNvSpPr/>
      </dsp:nvSpPr>
      <dsp:spPr>
        <a:xfrm rot="5400000">
          <a:off x="5592142" y="-1974928"/>
          <a:ext cx="566550" cy="10530573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400" kern="1200" noProof="0" dirty="0"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rPr>
            <a:t>Crescita dell’occupazione registrata si associa alla diminuzione delle persone in cerca di lavoro (-1,0% pari a -20.000 unità) e degli inattivi (0,9% pari a -120.000 unità)</a:t>
          </a:r>
          <a:endParaRPr lang="it-IT" sz="1400" kern="1200" dirty="0">
            <a:latin typeface="Lato" panose="020F0502020204030203" pitchFamily="34" charset="0"/>
          </a:endParaRPr>
        </a:p>
      </dsp:txBody>
      <dsp:txXfrm rot="-5400000">
        <a:off x="610131" y="3034740"/>
        <a:ext cx="10502916" cy="5112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405BFC-622C-4808-A69C-7922FC61A8DF}">
      <dsp:nvSpPr>
        <dsp:cNvPr id="0" name=""/>
        <dsp:cNvSpPr/>
      </dsp:nvSpPr>
      <dsp:spPr>
        <a:xfrm>
          <a:off x="0" y="0"/>
          <a:ext cx="5825424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7720732-0A6F-4D8F-A633-CF0CE8C7A49A}">
      <dsp:nvSpPr>
        <dsp:cNvPr id="0" name=""/>
        <dsp:cNvSpPr/>
      </dsp:nvSpPr>
      <dsp:spPr>
        <a:xfrm>
          <a:off x="0" y="0"/>
          <a:ext cx="1165085" cy="33420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>
              <a:latin typeface="Lato" panose="020F0502020204030203" pitchFamily="34" charset="0"/>
            </a:rPr>
            <a:t>Il mismatch più evidente</a:t>
          </a:r>
        </a:p>
      </dsp:txBody>
      <dsp:txXfrm>
        <a:off x="0" y="0"/>
        <a:ext cx="1165085" cy="3342078"/>
      </dsp:txXfrm>
    </dsp:sp>
    <dsp:sp modelId="{2C070BD1-8F35-42D8-957E-F1CCBF558C4D}">
      <dsp:nvSpPr>
        <dsp:cNvPr id="0" name=""/>
        <dsp:cNvSpPr/>
      </dsp:nvSpPr>
      <dsp:spPr>
        <a:xfrm>
          <a:off x="1252466" y="52219"/>
          <a:ext cx="4572958" cy="10443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latin typeface="Lato" panose="020F0502020204030203" pitchFamily="34" charset="0"/>
            </a:rPr>
            <a:t>Nelle imprese della metallurgia e fabbricazione dei prodotti in metallo (58,5%)</a:t>
          </a:r>
        </a:p>
      </dsp:txBody>
      <dsp:txXfrm>
        <a:off x="1252466" y="52219"/>
        <a:ext cx="4572958" cy="1044399"/>
      </dsp:txXfrm>
    </dsp:sp>
    <dsp:sp modelId="{DC0E02CE-BB5F-47DA-A0FF-BEE951BEFDB6}">
      <dsp:nvSpPr>
        <dsp:cNvPr id="0" name=""/>
        <dsp:cNvSpPr/>
      </dsp:nvSpPr>
      <dsp:spPr>
        <a:xfrm>
          <a:off x="1165085" y="1096619"/>
          <a:ext cx="466034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79664DC-E7C3-4470-A6DD-A00607C81067}">
      <dsp:nvSpPr>
        <dsp:cNvPr id="0" name=""/>
        <dsp:cNvSpPr/>
      </dsp:nvSpPr>
      <dsp:spPr>
        <a:xfrm>
          <a:off x="1252466" y="1148839"/>
          <a:ext cx="4572958" cy="10443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latin typeface="Lato" panose="020F0502020204030203" pitchFamily="34" charset="0"/>
            </a:rPr>
            <a:t>Nelle industrie del legno e del mobile (56,1%)</a:t>
          </a:r>
        </a:p>
      </dsp:txBody>
      <dsp:txXfrm>
        <a:off x="1252466" y="1148839"/>
        <a:ext cx="4572958" cy="1044399"/>
      </dsp:txXfrm>
    </dsp:sp>
    <dsp:sp modelId="{B5DD8A37-ADC2-4D92-B812-8AFAFB699CEC}">
      <dsp:nvSpPr>
        <dsp:cNvPr id="0" name=""/>
        <dsp:cNvSpPr/>
      </dsp:nvSpPr>
      <dsp:spPr>
        <a:xfrm>
          <a:off x="1165085" y="2193238"/>
          <a:ext cx="466034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A0AB8F1-4C8A-4CCB-B3F2-E07FD7E898DF}">
      <dsp:nvSpPr>
        <dsp:cNvPr id="0" name=""/>
        <dsp:cNvSpPr/>
      </dsp:nvSpPr>
      <dsp:spPr>
        <a:xfrm>
          <a:off x="1252466" y="2245458"/>
          <a:ext cx="4572958" cy="10443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latin typeface="Lato" panose="020F0502020204030203" pitchFamily="34" charset="0"/>
            </a:rPr>
            <a:t>Nelle imprese delle costruzioni (54,9%)</a:t>
          </a:r>
        </a:p>
      </dsp:txBody>
      <dsp:txXfrm>
        <a:off x="1252466" y="2245458"/>
        <a:ext cx="4572958" cy="1044399"/>
      </dsp:txXfrm>
    </dsp:sp>
    <dsp:sp modelId="{4866B22E-E2B4-42F1-9D27-B62FB99836A7}">
      <dsp:nvSpPr>
        <dsp:cNvPr id="0" name=""/>
        <dsp:cNvSpPr/>
      </dsp:nvSpPr>
      <dsp:spPr>
        <a:xfrm>
          <a:off x="1165085" y="3289858"/>
          <a:ext cx="466034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EFA786-0890-4B8C-9373-C32D643D5BA0}">
      <dsp:nvSpPr>
        <dsp:cNvPr id="0" name=""/>
        <dsp:cNvSpPr/>
      </dsp:nvSpPr>
      <dsp:spPr>
        <a:xfrm>
          <a:off x="826515" y="1103"/>
          <a:ext cx="731078" cy="731078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EE2E2B7-FD6D-43A2-8CEF-D860659E7B5D}">
      <dsp:nvSpPr>
        <dsp:cNvPr id="0" name=""/>
        <dsp:cNvSpPr/>
      </dsp:nvSpPr>
      <dsp:spPr>
        <a:xfrm>
          <a:off x="1615422" y="0"/>
          <a:ext cx="3900570" cy="7310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0" kern="1200" dirty="0">
              <a:latin typeface="Lato" panose="020F0502020204030203" pitchFamily="34" charset="0"/>
            </a:rPr>
            <a:t>Chimica, biotecnologie, ingegneria e medicina (80,7%)</a:t>
          </a:r>
        </a:p>
      </dsp:txBody>
      <dsp:txXfrm>
        <a:off x="1615422" y="0"/>
        <a:ext cx="3900570" cy="731078"/>
      </dsp:txXfrm>
    </dsp:sp>
    <dsp:sp modelId="{48C2A2DE-BDA2-4D23-B297-9ADA9A3A0E25}">
      <dsp:nvSpPr>
        <dsp:cNvPr id="0" name=""/>
        <dsp:cNvSpPr/>
      </dsp:nvSpPr>
      <dsp:spPr>
        <a:xfrm>
          <a:off x="826515" y="732182"/>
          <a:ext cx="731078" cy="731078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AF1F60D-6CEE-4FBE-BFE7-AF7AE05D01D7}">
      <dsp:nvSpPr>
        <dsp:cNvPr id="0" name=""/>
        <dsp:cNvSpPr/>
      </dsp:nvSpPr>
      <dsp:spPr>
        <a:xfrm>
          <a:off x="1645925" y="735084"/>
          <a:ext cx="3900570" cy="7310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400" b="0" kern="1200" dirty="0">
              <a:latin typeface="Lato" panose="020F0502020204030203" pitchFamily="34" charset="0"/>
            </a:rPr>
            <a:t>Operai specializzati addetti alle rifiniture delle costruzioni (70,8%)</a:t>
          </a:r>
        </a:p>
      </dsp:txBody>
      <dsp:txXfrm>
        <a:off x="1645925" y="735084"/>
        <a:ext cx="3900570" cy="731078"/>
      </dsp:txXfrm>
    </dsp:sp>
    <dsp:sp modelId="{F402827F-3185-4876-B6F6-8DBAE2007E2B}">
      <dsp:nvSpPr>
        <dsp:cNvPr id="0" name=""/>
        <dsp:cNvSpPr/>
      </dsp:nvSpPr>
      <dsp:spPr>
        <a:xfrm>
          <a:off x="826515" y="1463260"/>
          <a:ext cx="731078" cy="731078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57A3078-8E4A-4EED-A7C6-D1BAFDF3B2CD}">
      <dsp:nvSpPr>
        <dsp:cNvPr id="0" name=""/>
        <dsp:cNvSpPr/>
      </dsp:nvSpPr>
      <dsp:spPr>
        <a:xfrm>
          <a:off x="1615422" y="1538883"/>
          <a:ext cx="3900570" cy="7310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400" b="0" kern="1200" dirty="0">
              <a:latin typeface="Lato" panose="020F0502020204030203" pitchFamily="34" charset="0"/>
            </a:rPr>
            <a:t>Fonditori, saldatori, lattonieri, calderai, montatori di carpenteria metallica (68,5%)</a:t>
          </a:r>
        </a:p>
      </dsp:txBody>
      <dsp:txXfrm>
        <a:off x="1615422" y="1538883"/>
        <a:ext cx="3900570" cy="731078"/>
      </dsp:txXfrm>
    </dsp:sp>
    <dsp:sp modelId="{7FA2B8BE-F278-4FCD-8F6E-F098F25DC95B}">
      <dsp:nvSpPr>
        <dsp:cNvPr id="0" name=""/>
        <dsp:cNvSpPr/>
      </dsp:nvSpPr>
      <dsp:spPr>
        <a:xfrm>
          <a:off x="826515" y="2194339"/>
          <a:ext cx="731078" cy="731078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F0B2AE4-8CB9-42D6-804B-21A1DBA0F1F0}">
      <dsp:nvSpPr>
        <dsp:cNvPr id="0" name=""/>
        <dsp:cNvSpPr/>
      </dsp:nvSpPr>
      <dsp:spPr>
        <a:xfrm>
          <a:off x="1615422" y="2243146"/>
          <a:ext cx="3900570" cy="7310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0" kern="1200" dirty="0">
              <a:latin typeface="Lato" panose="020F0502020204030203" pitchFamily="34" charset="0"/>
            </a:rPr>
            <a:t>Tecnici della gestione dei processi produttivi di beni e servizi (66,7%)</a:t>
          </a:r>
        </a:p>
      </dsp:txBody>
      <dsp:txXfrm>
        <a:off x="1615422" y="2243146"/>
        <a:ext cx="3900570" cy="731078"/>
      </dsp:txXfrm>
    </dsp:sp>
    <dsp:sp modelId="{5BDBBCB7-4474-4038-86A7-BB16719F9CEA}">
      <dsp:nvSpPr>
        <dsp:cNvPr id="0" name=""/>
        <dsp:cNvSpPr/>
      </dsp:nvSpPr>
      <dsp:spPr>
        <a:xfrm>
          <a:off x="826515" y="2925417"/>
          <a:ext cx="731078" cy="731078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FEA15DE-3078-40B0-9507-3CE848C219C4}">
      <dsp:nvSpPr>
        <dsp:cNvPr id="0" name=""/>
        <dsp:cNvSpPr/>
      </dsp:nvSpPr>
      <dsp:spPr>
        <a:xfrm>
          <a:off x="1615422" y="2926521"/>
          <a:ext cx="3900570" cy="7310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0" kern="1200" dirty="0">
              <a:latin typeface="Lato" panose="020F0502020204030203" pitchFamily="34" charset="0"/>
            </a:rPr>
            <a:t>Operatori della cura estetica (66,2%)</a:t>
          </a:r>
        </a:p>
      </dsp:txBody>
      <dsp:txXfrm>
        <a:off x="1615422" y="2926521"/>
        <a:ext cx="3900570" cy="7310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5E55D4-624F-4B11-948B-6B879194724F}">
      <dsp:nvSpPr>
        <dsp:cNvPr id="0" name=""/>
        <dsp:cNvSpPr/>
      </dsp:nvSpPr>
      <dsp:spPr>
        <a:xfrm>
          <a:off x="637" y="92120"/>
          <a:ext cx="2322103" cy="1161051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>
              <a:latin typeface="Lato" panose="020F0502020204030203" pitchFamily="34" charset="0"/>
            </a:rPr>
            <a:t>Competenze tecniche</a:t>
          </a:r>
        </a:p>
      </dsp:txBody>
      <dsp:txXfrm>
        <a:off x="34643" y="126126"/>
        <a:ext cx="2254091" cy="1093039"/>
      </dsp:txXfrm>
    </dsp:sp>
    <dsp:sp modelId="{8A73B62F-8CBA-4D02-A4F0-0B1644991026}">
      <dsp:nvSpPr>
        <dsp:cNvPr id="0" name=""/>
        <dsp:cNvSpPr/>
      </dsp:nvSpPr>
      <dsp:spPr>
        <a:xfrm>
          <a:off x="2903267" y="92120"/>
          <a:ext cx="2322103" cy="1161051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>
              <a:latin typeface="Lato" panose="020F0502020204030203" pitchFamily="34" charset="0"/>
            </a:rPr>
            <a:t>Competenze trasversali</a:t>
          </a:r>
        </a:p>
      </dsp:txBody>
      <dsp:txXfrm>
        <a:off x="2937273" y="126126"/>
        <a:ext cx="2254091" cy="10930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155E7B-CDFF-4C83-91F6-40173C195FAB}">
      <dsp:nvSpPr>
        <dsp:cNvPr id="0" name=""/>
        <dsp:cNvSpPr/>
      </dsp:nvSpPr>
      <dsp:spPr>
        <a:xfrm>
          <a:off x="1270536" y="-45786"/>
          <a:ext cx="1645938" cy="81115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 dirty="0">
              <a:latin typeface="Lato" panose="020F0502020204030203" pitchFamily="34" charset="0"/>
            </a:rPr>
            <a:t>Consapevolezza e fiducia in se stessi</a:t>
          </a:r>
        </a:p>
      </dsp:txBody>
      <dsp:txXfrm>
        <a:off x="1310133" y="-6189"/>
        <a:ext cx="1566744" cy="731957"/>
      </dsp:txXfrm>
    </dsp:sp>
    <dsp:sp modelId="{DD5A9F35-30F6-45D0-99A5-982A97C8E21E}">
      <dsp:nvSpPr>
        <dsp:cNvPr id="0" name=""/>
        <dsp:cNvSpPr/>
      </dsp:nvSpPr>
      <dsp:spPr>
        <a:xfrm>
          <a:off x="907968" y="359788"/>
          <a:ext cx="2371074" cy="2371074"/>
        </a:xfrm>
        <a:custGeom>
          <a:avLst/>
          <a:gdLst/>
          <a:ahLst/>
          <a:cxnLst/>
          <a:rect l="0" t="0" r="0" b="0"/>
          <a:pathLst>
            <a:path>
              <a:moveTo>
                <a:pt x="2012341" y="335894"/>
              </a:moveTo>
              <a:arcTo wR="1185537" hR="1185537" stAng="18853172" swAng="1531039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B24C47-61E8-4310-B5F2-D55CDD12888F}">
      <dsp:nvSpPr>
        <dsp:cNvPr id="0" name=""/>
        <dsp:cNvSpPr/>
      </dsp:nvSpPr>
      <dsp:spPr>
        <a:xfrm>
          <a:off x="2456073" y="1139750"/>
          <a:ext cx="1645938" cy="81115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 dirty="0">
              <a:latin typeface="Lato" panose="020F0502020204030203" pitchFamily="34" charset="0"/>
            </a:rPr>
            <a:t>Collaborazione e team work</a:t>
          </a:r>
        </a:p>
      </dsp:txBody>
      <dsp:txXfrm>
        <a:off x="2495670" y="1179347"/>
        <a:ext cx="1566744" cy="731957"/>
      </dsp:txXfrm>
    </dsp:sp>
    <dsp:sp modelId="{9F8CB40C-D13A-48E8-B44C-E82B38A9A308}">
      <dsp:nvSpPr>
        <dsp:cNvPr id="0" name=""/>
        <dsp:cNvSpPr/>
      </dsp:nvSpPr>
      <dsp:spPr>
        <a:xfrm>
          <a:off x="907968" y="359788"/>
          <a:ext cx="2371074" cy="2371074"/>
        </a:xfrm>
        <a:custGeom>
          <a:avLst/>
          <a:gdLst/>
          <a:ahLst/>
          <a:cxnLst/>
          <a:rect l="0" t="0" r="0" b="0"/>
          <a:pathLst>
            <a:path>
              <a:moveTo>
                <a:pt x="2297703" y="1596126"/>
              </a:moveTo>
              <a:arcTo wR="1185537" hR="1185537" stAng="1215789" swAng="1531039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CE06E9-3685-44E8-8EBB-95C1906F6CD0}">
      <dsp:nvSpPr>
        <dsp:cNvPr id="0" name=""/>
        <dsp:cNvSpPr/>
      </dsp:nvSpPr>
      <dsp:spPr>
        <a:xfrm>
          <a:off x="1270536" y="2325287"/>
          <a:ext cx="1645938" cy="81115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 dirty="0">
              <a:latin typeface="Lato" panose="020F0502020204030203" pitchFamily="34" charset="0"/>
            </a:rPr>
            <a:t>Capacità di risolvere i problemi</a:t>
          </a:r>
        </a:p>
      </dsp:txBody>
      <dsp:txXfrm>
        <a:off x="1310133" y="2364884"/>
        <a:ext cx="1566744" cy="731957"/>
      </dsp:txXfrm>
    </dsp:sp>
    <dsp:sp modelId="{83875832-14DF-4BD9-A737-E0A0C1689414}">
      <dsp:nvSpPr>
        <dsp:cNvPr id="0" name=""/>
        <dsp:cNvSpPr/>
      </dsp:nvSpPr>
      <dsp:spPr>
        <a:xfrm>
          <a:off x="907968" y="359788"/>
          <a:ext cx="2371074" cy="2371074"/>
        </a:xfrm>
        <a:custGeom>
          <a:avLst/>
          <a:gdLst/>
          <a:ahLst/>
          <a:cxnLst/>
          <a:rect l="0" t="0" r="0" b="0"/>
          <a:pathLst>
            <a:path>
              <a:moveTo>
                <a:pt x="358732" y="2035179"/>
              </a:moveTo>
              <a:arcTo wR="1185537" hR="1185537" stAng="8053172" swAng="1531039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437A23-1267-497D-9B62-AB2CC1AC380D}">
      <dsp:nvSpPr>
        <dsp:cNvPr id="0" name=""/>
        <dsp:cNvSpPr/>
      </dsp:nvSpPr>
      <dsp:spPr>
        <a:xfrm>
          <a:off x="84999" y="1139750"/>
          <a:ext cx="1645938" cy="81115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 dirty="0">
              <a:latin typeface="Lato" panose="020F0502020204030203" pitchFamily="34" charset="0"/>
            </a:rPr>
            <a:t>Competenze relazionali</a:t>
          </a:r>
        </a:p>
      </dsp:txBody>
      <dsp:txXfrm>
        <a:off x="124596" y="1179347"/>
        <a:ext cx="1566744" cy="731957"/>
      </dsp:txXfrm>
    </dsp:sp>
    <dsp:sp modelId="{3D8BB94F-3908-4248-8F64-C7313D24769B}">
      <dsp:nvSpPr>
        <dsp:cNvPr id="0" name=""/>
        <dsp:cNvSpPr/>
      </dsp:nvSpPr>
      <dsp:spPr>
        <a:xfrm>
          <a:off x="907968" y="359788"/>
          <a:ext cx="2371074" cy="2371074"/>
        </a:xfrm>
        <a:custGeom>
          <a:avLst/>
          <a:gdLst/>
          <a:ahLst/>
          <a:cxnLst/>
          <a:rect l="0" t="0" r="0" b="0"/>
          <a:pathLst>
            <a:path>
              <a:moveTo>
                <a:pt x="73370" y="774947"/>
              </a:moveTo>
              <a:arcTo wR="1185537" hR="1185537" stAng="12015789" swAng="1531039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223A26-EDEF-4896-AD47-9A805C8A3B95}">
      <dsp:nvSpPr>
        <dsp:cNvPr id="0" name=""/>
        <dsp:cNvSpPr/>
      </dsp:nvSpPr>
      <dsp:spPr>
        <a:xfrm>
          <a:off x="675039" y="355201"/>
          <a:ext cx="2999953" cy="3028485"/>
        </a:xfrm>
        <a:prstGeom prst="pie">
          <a:avLst>
            <a:gd name="adj1" fmla="val 16200000"/>
            <a:gd name="adj2" fmla="val 20520000"/>
          </a:avLst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Blue</a:t>
          </a:r>
        </a:p>
      </dsp:txBody>
      <dsp:txXfrm>
        <a:off x="2212872" y="807671"/>
        <a:ext cx="1017841" cy="703041"/>
      </dsp:txXfrm>
    </dsp:sp>
    <dsp:sp modelId="{2079C4CA-B93B-40FC-9D98-0F79938099C6}">
      <dsp:nvSpPr>
        <dsp:cNvPr id="0" name=""/>
        <dsp:cNvSpPr/>
      </dsp:nvSpPr>
      <dsp:spPr>
        <a:xfrm>
          <a:off x="694515" y="364719"/>
          <a:ext cx="3003347" cy="3003347"/>
        </a:xfrm>
        <a:prstGeom prst="pie">
          <a:avLst>
            <a:gd name="adj1" fmla="val 20520000"/>
            <a:gd name="adj2" fmla="val 324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Creative</a:t>
          </a:r>
        </a:p>
      </dsp:txBody>
      <dsp:txXfrm>
        <a:off x="2657418" y="1723377"/>
        <a:ext cx="893853" cy="754412"/>
      </dsp:txXfrm>
    </dsp:sp>
    <dsp:sp modelId="{91F7C567-E816-4715-AC32-CD83C2D703AB}">
      <dsp:nvSpPr>
        <dsp:cNvPr id="0" name=""/>
        <dsp:cNvSpPr/>
      </dsp:nvSpPr>
      <dsp:spPr>
        <a:xfrm>
          <a:off x="694515" y="364719"/>
          <a:ext cx="3003347" cy="3003347"/>
        </a:xfrm>
        <a:prstGeom prst="pie">
          <a:avLst>
            <a:gd name="adj1" fmla="val 3240000"/>
            <a:gd name="adj2" fmla="val 7560000"/>
          </a:avLst>
        </a:prstGeom>
        <a:solidFill>
          <a:schemeClr val="bg1">
            <a:lumMod val="6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Digital</a:t>
          </a:r>
        </a:p>
      </dsp:txBody>
      <dsp:txXfrm>
        <a:off x="1659877" y="2617230"/>
        <a:ext cx="1072624" cy="643574"/>
      </dsp:txXfrm>
    </dsp:sp>
    <dsp:sp modelId="{2D262F6C-D72B-4FD2-8B5C-D80BE103F489}">
      <dsp:nvSpPr>
        <dsp:cNvPr id="0" name=""/>
        <dsp:cNvSpPr/>
      </dsp:nvSpPr>
      <dsp:spPr>
        <a:xfrm>
          <a:off x="694515" y="364719"/>
          <a:ext cx="3003347" cy="3003347"/>
        </a:xfrm>
        <a:prstGeom prst="pie">
          <a:avLst>
            <a:gd name="adj1" fmla="val 7560000"/>
            <a:gd name="adj2" fmla="val 1188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Green</a:t>
          </a:r>
        </a:p>
      </dsp:txBody>
      <dsp:txXfrm>
        <a:off x="837532" y="1723377"/>
        <a:ext cx="893853" cy="754412"/>
      </dsp:txXfrm>
    </dsp:sp>
    <dsp:sp modelId="{92C13CEE-43ED-4E38-81A7-C78E9682220C}">
      <dsp:nvSpPr>
        <dsp:cNvPr id="0" name=""/>
        <dsp:cNvSpPr/>
      </dsp:nvSpPr>
      <dsp:spPr>
        <a:xfrm>
          <a:off x="694515" y="364719"/>
          <a:ext cx="3003347" cy="3003347"/>
        </a:xfrm>
        <a:prstGeom prst="pie">
          <a:avLst>
            <a:gd name="adj1" fmla="val 11880000"/>
            <a:gd name="adj2" fmla="val 16200000"/>
          </a:avLst>
        </a:prstGeom>
        <a:solidFill>
          <a:srgbClr val="9900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Care</a:t>
          </a:r>
        </a:p>
      </dsp:txBody>
      <dsp:txXfrm>
        <a:off x="1132504" y="822372"/>
        <a:ext cx="1018992" cy="69720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C8AA74-E422-46BD-A1F0-0B9A070878D9}">
      <dsp:nvSpPr>
        <dsp:cNvPr id="0" name=""/>
        <dsp:cNvSpPr/>
      </dsp:nvSpPr>
      <dsp:spPr>
        <a:xfrm>
          <a:off x="5552164" y="-260723"/>
          <a:ext cx="4861310" cy="4140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>
              <a:latin typeface="Lato" panose="020F0502020204030203" pitchFamily="34" charset="0"/>
            </a:rPr>
            <a:t>SFIDE</a:t>
          </a:r>
          <a:endParaRPr lang="it-IT" sz="1600" kern="1200" dirty="0"/>
        </a:p>
      </dsp:txBody>
      <dsp:txXfrm>
        <a:off x="5552164" y="-260723"/>
        <a:ext cx="4861310" cy="414000"/>
      </dsp:txXfrm>
    </dsp:sp>
    <dsp:sp modelId="{1FBFCA9C-970E-47A8-A3C5-F294317B28B8}">
      <dsp:nvSpPr>
        <dsp:cNvPr id="0" name=""/>
        <dsp:cNvSpPr/>
      </dsp:nvSpPr>
      <dsp:spPr>
        <a:xfrm>
          <a:off x="5552164" y="127130"/>
          <a:ext cx="4861310" cy="2403565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000"/>
            <a:buFont typeface="Wingdings" panose="05000000000000000000" pitchFamily="2" charset="2"/>
            <a:buChar char="q"/>
          </a:pPr>
          <a:r>
            <a:rPr lang="it-IT" sz="1500" kern="1200" dirty="0">
              <a:latin typeface="Lato" panose="020F0502020204030203" pitchFamily="34" charset="0"/>
              <a:ea typeface="Times New Roman" panose="02020603050405020304" pitchFamily="18" charset="0"/>
              <a:cs typeface="Calibri" panose="020F0502020204030204" pitchFamily="34" charset="0"/>
            </a:rPr>
            <a:t> Alta </a:t>
          </a:r>
          <a:r>
            <a:rPr lang="it-IT" sz="1500" b="1" u="sng" kern="1200" dirty="0">
              <a:latin typeface="Lato" panose="020F0502020204030203" pitchFamily="34" charset="0"/>
              <a:ea typeface="Times New Roman" panose="02020603050405020304" pitchFamily="18" charset="0"/>
              <a:cs typeface="Calibri" panose="020F0502020204030204" pitchFamily="34" charset="0"/>
            </a:rPr>
            <a:t>mancanza di candidati </a:t>
          </a:r>
          <a:r>
            <a:rPr lang="it-IT" sz="1500" kern="1200" dirty="0">
              <a:latin typeface="Lato" panose="020F0502020204030203" pitchFamily="34" charset="0"/>
              <a:ea typeface="Times New Roman" panose="02020603050405020304" pitchFamily="18" charset="0"/>
              <a:cs typeface="Calibri" panose="020F0502020204030204" pitchFamily="34" charset="0"/>
            </a:rPr>
            <a:t>: competenze non idonee,  compensi inadeguati, bassa qualità delle condizioni di lavoro</a:t>
          </a:r>
          <a:endParaRPr lang="it-IT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000"/>
            <a:buFont typeface="Wingdings" panose="05000000000000000000" pitchFamily="2" charset="2"/>
            <a:buChar char="q"/>
          </a:pPr>
          <a:r>
            <a:rPr lang="it-IT" sz="1500" kern="1200" dirty="0">
              <a:latin typeface="Lato" panose="020F0502020204030203" pitchFamily="34" charset="0"/>
              <a:ea typeface="Times New Roman" panose="02020603050405020304" pitchFamily="18" charset="0"/>
              <a:cs typeface="Calibri" panose="020F0502020204030204" pitchFamily="34" charset="0"/>
            </a:rPr>
            <a:t> </a:t>
          </a:r>
          <a:r>
            <a:rPr lang="it-IT" sz="1500" b="1" u="sng" kern="1200" dirty="0">
              <a:latin typeface="Lato" panose="020F0502020204030203" pitchFamily="34" charset="0"/>
              <a:ea typeface="Times New Roman" panose="02020603050405020304" pitchFamily="18" charset="0"/>
              <a:cs typeface="Calibri" panose="020F0502020204030204" pitchFamily="34" charset="0"/>
            </a:rPr>
            <a:t>Contratti precari </a:t>
          </a:r>
          <a:r>
            <a:rPr lang="it-IT" sz="1500" kern="1200" dirty="0">
              <a:latin typeface="Lato" panose="020F0502020204030203" pitchFamily="34" charset="0"/>
              <a:ea typeface="Times New Roman" panose="02020603050405020304" pitchFamily="18" charset="0"/>
              <a:cs typeface="Calibri" panose="020F0502020204030204" pitchFamily="34" charset="0"/>
            </a:rPr>
            <a:t>incentivano fuoriuscita dal mondo del lavoro, in particolare ragazzi e ragazze con bassi livelli di competenze</a:t>
          </a:r>
          <a:endParaRPr lang="it-IT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000"/>
            <a:buFont typeface="Wingdings" panose="05000000000000000000" pitchFamily="2" charset="2"/>
            <a:buChar char="q"/>
          </a:pPr>
          <a:r>
            <a:rPr lang="it-IT" sz="1500" kern="1200" dirty="0">
              <a:latin typeface="Lato" panose="020F0502020204030203" pitchFamily="34" charset="0"/>
              <a:ea typeface="Times New Roman" panose="02020603050405020304" pitchFamily="18" charset="0"/>
              <a:cs typeface="Calibri" panose="020F0502020204030204" pitchFamily="34" charset="0"/>
            </a:rPr>
            <a:t> </a:t>
          </a:r>
          <a:r>
            <a:rPr lang="it-IT" sz="1500" b="1" u="sng" kern="1200" dirty="0">
              <a:latin typeface="Lato" panose="020F0502020204030203" pitchFamily="34" charset="0"/>
              <a:ea typeface="Times New Roman" panose="02020603050405020304" pitchFamily="18" charset="0"/>
              <a:cs typeface="Calibri" panose="020F0502020204030204" pitchFamily="34" charset="0"/>
            </a:rPr>
            <a:t>Alto costo della vita e difficile accesso alla casa</a:t>
          </a:r>
          <a:endParaRPr lang="it-IT" sz="1500" b="1" u="sng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000"/>
            <a:buFont typeface="Wingdings" panose="05000000000000000000" pitchFamily="2" charset="2"/>
            <a:buNone/>
          </a:pPr>
          <a:endParaRPr lang="it-IT" sz="1400" b="1" u="sng" kern="1200" dirty="0"/>
        </a:p>
      </dsp:txBody>
      <dsp:txXfrm>
        <a:off x="5552164" y="127130"/>
        <a:ext cx="4861310" cy="2403565"/>
      </dsp:txXfrm>
    </dsp:sp>
    <dsp:sp modelId="{6F07920D-81A6-4763-9C7A-B235544B1748}">
      <dsp:nvSpPr>
        <dsp:cNvPr id="0" name=""/>
        <dsp:cNvSpPr/>
      </dsp:nvSpPr>
      <dsp:spPr>
        <a:xfrm>
          <a:off x="4754" y="-290812"/>
          <a:ext cx="4861310" cy="4140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>
              <a:latin typeface="Lato" panose="020F0502020204030203" pitchFamily="34" charset="0"/>
            </a:rPr>
            <a:t>SPAZI DI OPPORTUNITA’</a:t>
          </a:r>
        </a:p>
      </dsp:txBody>
      <dsp:txXfrm>
        <a:off x="4754" y="-290812"/>
        <a:ext cx="4861310" cy="414000"/>
      </dsp:txXfrm>
    </dsp:sp>
    <dsp:sp modelId="{94852622-4280-40F2-929B-794B46FA14E0}">
      <dsp:nvSpPr>
        <dsp:cNvPr id="0" name=""/>
        <dsp:cNvSpPr/>
      </dsp:nvSpPr>
      <dsp:spPr>
        <a:xfrm>
          <a:off x="0" y="107108"/>
          <a:ext cx="4861310" cy="2453677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it-IT" sz="1500" b="1" u="sng" kern="1200" dirty="0">
              <a:latin typeface="Lato" panose="020F0502020204030203" pitchFamily="34" charset="0"/>
            </a:rPr>
            <a:t>Città connessa e digitalizzata</a:t>
          </a:r>
          <a:endParaRPr lang="it-IT" sz="1500" b="1" u="sng" kern="1200" dirty="0"/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it-IT" sz="1500" b="0" kern="1200" dirty="0">
              <a:latin typeface="Lato" panose="020F0502020204030203" pitchFamily="34" charset="0"/>
            </a:rPr>
            <a:t>Attenzione </a:t>
          </a:r>
          <a:r>
            <a:rPr lang="it-IT" sz="1500" b="1" u="sng" kern="1200" dirty="0">
              <a:latin typeface="Lato" panose="020F0502020204030203" pitchFamily="34" charset="0"/>
            </a:rPr>
            <a:t>alla sostenibilità</a:t>
          </a:r>
          <a:r>
            <a:rPr lang="it-IT" sz="1500" b="0" kern="1200" dirty="0">
              <a:latin typeface="Lato" panose="020F0502020204030203" pitchFamily="34" charset="0"/>
            </a:rPr>
            <a:t>, opportunità di lavoro green</a:t>
          </a:r>
          <a:endParaRPr lang="it-IT" sz="1500" b="0" kern="1200" dirty="0"/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it-IT" sz="1500" b="0" kern="1200" dirty="0">
              <a:latin typeface="Lato" panose="020F0502020204030203" pitchFamily="34" charset="0"/>
            </a:rPr>
            <a:t>Altissima </a:t>
          </a:r>
          <a:r>
            <a:rPr lang="it-IT" sz="1500" b="1" u="sng" kern="1200" dirty="0">
              <a:latin typeface="Lato" panose="020F0502020204030203" pitchFamily="34" charset="0"/>
            </a:rPr>
            <a:t>domanda di manodopera </a:t>
          </a:r>
          <a:r>
            <a:rPr lang="it-IT" sz="1500" b="0" kern="1200" dirty="0">
              <a:latin typeface="Lato" panose="020F0502020204030203" pitchFamily="34" charset="0"/>
            </a:rPr>
            <a:t>(soprattutto professioni entry </a:t>
          </a:r>
          <a:r>
            <a:rPr lang="it-IT" sz="1500" b="0" kern="1200" dirty="0" err="1">
              <a:latin typeface="Lato" panose="020F0502020204030203" pitchFamily="34" charset="0"/>
            </a:rPr>
            <a:t>level</a:t>
          </a:r>
          <a:r>
            <a:rPr lang="it-IT" sz="1500" b="0" kern="1200" dirty="0">
              <a:latin typeface="Lato" panose="020F0502020204030203" pitchFamily="34" charset="0"/>
            </a:rPr>
            <a:t>)</a:t>
          </a:r>
          <a:endParaRPr lang="it-IT" sz="1500" b="0" kern="1200" dirty="0"/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it-IT" sz="1500" b="0" kern="1200" dirty="0">
              <a:latin typeface="Lato" panose="020F0502020204030203" pitchFamily="34" charset="0"/>
            </a:rPr>
            <a:t>Ricaduta locale delle </a:t>
          </a:r>
          <a:r>
            <a:rPr lang="it-IT" sz="1500" b="1" u="sng" kern="1200" dirty="0">
              <a:latin typeface="Lato" panose="020F0502020204030203" pitchFamily="34" charset="0"/>
            </a:rPr>
            <a:t>riforme nazionali </a:t>
          </a:r>
          <a:r>
            <a:rPr lang="it-IT" sz="1500" b="0" kern="1200" dirty="0">
              <a:latin typeface="Lato" panose="020F0502020204030203" pitchFamily="34" charset="0"/>
            </a:rPr>
            <a:t>(piano di riforma CPI, progetto GOL)</a:t>
          </a:r>
          <a:endParaRPr lang="it-IT" sz="1500" b="0" kern="1200" dirty="0"/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it-IT" sz="1500" b="0" kern="1200" dirty="0">
              <a:solidFill>
                <a:srgbClr val="222221">
                  <a:hueOff val="0"/>
                  <a:satOff val="0"/>
                  <a:lumOff val="0"/>
                  <a:alphaOff val="0"/>
                </a:srgbClr>
              </a:solidFill>
              <a:latin typeface="Lato" panose="020F0502020204030203" pitchFamily="34" charset="0"/>
              <a:ea typeface="+mn-ea"/>
              <a:cs typeface="+mn-cs"/>
            </a:rPr>
            <a:t>Approcci di </a:t>
          </a:r>
          <a:r>
            <a:rPr lang="it-IT" sz="1500" b="1" u="sng" kern="1200" dirty="0">
              <a:solidFill>
                <a:srgbClr val="222221">
                  <a:hueOff val="0"/>
                  <a:satOff val="0"/>
                  <a:lumOff val="0"/>
                  <a:alphaOff val="0"/>
                </a:srgbClr>
              </a:solidFill>
              <a:latin typeface="Lato" panose="020F0502020204030203" pitchFamily="34" charset="0"/>
              <a:ea typeface="+mn-ea"/>
              <a:cs typeface="+mn-cs"/>
            </a:rPr>
            <a:t>prossimità territoriale </a:t>
          </a:r>
          <a:r>
            <a:rPr lang="it-IT" sz="1500" b="0" kern="1200" dirty="0">
              <a:solidFill>
                <a:srgbClr val="222221">
                  <a:hueOff val="0"/>
                  <a:satOff val="0"/>
                  <a:lumOff val="0"/>
                  <a:alphaOff val="0"/>
                </a:srgbClr>
              </a:solidFill>
              <a:latin typeface="Lato" panose="020F0502020204030203" pitchFamily="34" charset="0"/>
              <a:ea typeface="+mn-ea"/>
              <a:cs typeface="+mn-cs"/>
            </a:rPr>
            <a:t>nella gestione dei servizi</a:t>
          </a:r>
          <a:endParaRPr lang="it-IT" sz="1500" b="0" kern="1200" dirty="0"/>
        </a:p>
      </dsp:txBody>
      <dsp:txXfrm>
        <a:off x="0" y="107108"/>
        <a:ext cx="4861310" cy="245367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F389A5-3BE1-4E9B-9C8D-D0A9243AC1A4}">
      <dsp:nvSpPr>
        <dsp:cNvPr id="0" name=""/>
        <dsp:cNvSpPr/>
      </dsp:nvSpPr>
      <dsp:spPr>
        <a:xfrm>
          <a:off x="-3301166" y="-507811"/>
          <a:ext cx="3936624" cy="3936624"/>
        </a:xfrm>
        <a:prstGeom prst="blockArc">
          <a:avLst>
            <a:gd name="adj1" fmla="val 18900000"/>
            <a:gd name="adj2" fmla="val 2700000"/>
            <a:gd name="adj3" fmla="val 549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3E7141-8AD8-4BD0-B9E9-6AF97D6DDC98}">
      <dsp:nvSpPr>
        <dsp:cNvPr id="0" name=""/>
        <dsp:cNvSpPr/>
      </dsp:nvSpPr>
      <dsp:spPr>
        <a:xfrm>
          <a:off x="408610" y="292100"/>
          <a:ext cx="9145939" cy="5842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3709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0" kern="1200" dirty="0">
              <a:latin typeface="Lato" panose="020F0502020204030203" pitchFamily="34" charset="0"/>
            </a:rPr>
            <a:t>Ampliamento degli strumenti per chi sceglie il lavoro autonomo</a:t>
          </a:r>
        </a:p>
      </dsp:txBody>
      <dsp:txXfrm>
        <a:off x="408610" y="292100"/>
        <a:ext cx="9145939" cy="584200"/>
      </dsp:txXfrm>
    </dsp:sp>
    <dsp:sp modelId="{8884B357-742D-4DD7-9F89-7E2BD417FD33}">
      <dsp:nvSpPr>
        <dsp:cNvPr id="0" name=""/>
        <dsp:cNvSpPr/>
      </dsp:nvSpPr>
      <dsp:spPr>
        <a:xfrm>
          <a:off x="43485" y="219075"/>
          <a:ext cx="730250" cy="73025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3A25F7-8891-40C6-9F34-C1163F8C7865}">
      <dsp:nvSpPr>
        <dsp:cNvPr id="0" name=""/>
        <dsp:cNvSpPr/>
      </dsp:nvSpPr>
      <dsp:spPr>
        <a:xfrm>
          <a:off x="620967" y="1168400"/>
          <a:ext cx="8933582" cy="5842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3709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400" b="0" kern="1200" dirty="0">
              <a:latin typeface="Lato" panose="020F0502020204030203" pitchFamily="34" charset="0"/>
            </a:rPr>
            <a:t>Aggancio della formazione ai mutamenti del mercato del lavoro</a:t>
          </a:r>
        </a:p>
      </dsp:txBody>
      <dsp:txXfrm>
        <a:off x="620967" y="1168400"/>
        <a:ext cx="8933582" cy="584200"/>
      </dsp:txXfrm>
    </dsp:sp>
    <dsp:sp modelId="{BE012C73-B047-4423-B792-A8A826211D39}">
      <dsp:nvSpPr>
        <dsp:cNvPr id="0" name=""/>
        <dsp:cNvSpPr/>
      </dsp:nvSpPr>
      <dsp:spPr>
        <a:xfrm>
          <a:off x="255842" y="1095375"/>
          <a:ext cx="730250" cy="73025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2E9B10-60C9-411E-A934-2B132088E6F1}">
      <dsp:nvSpPr>
        <dsp:cNvPr id="0" name=""/>
        <dsp:cNvSpPr/>
      </dsp:nvSpPr>
      <dsp:spPr>
        <a:xfrm>
          <a:off x="408610" y="2044700"/>
          <a:ext cx="9145939" cy="5842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3709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sz="1400" b="0" kern="1200" dirty="0">
              <a:solidFill>
                <a:schemeClr val="bg1"/>
              </a:solidFill>
              <a:latin typeface="Lato" panose="020F0502020204030203" pitchFamily="34" charset="0"/>
            </a:rPr>
            <a:t>Servizi di prossimità sui territori (sistemi di accompagnamento al lavoro, arrivare velocemente alle opportunità lavorative)</a:t>
          </a:r>
        </a:p>
      </dsp:txBody>
      <dsp:txXfrm>
        <a:off x="408610" y="2044700"/>
        <a:ext cx="9145939" cy="584200"/>
      </dsp:txXfrm>
    </dsp:sp>
    <dsp:sp modelId="{CE74CFFE-8DD5-4F78-B188-AF2AC4D0EE4F}">
      <dsp:nvSpPr>
        <dsp:cNvPr id="0" name=""/>
        <dsp:cNvSpPr/>
      </dsp:nvSpPr>
      <dsp:spPr>
        <a:xfrm>
          <a:off x="43485" y="1971675"/>
          <a:ext cx="730250" cy="73025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9ECA26-7DDC-4FCD-87CC-F4717B5981E6}" type="datetimeFigureOut">
              <a:rPr lang="it-IT" smtClean="0"/>
              <a:t>09/03/2023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37E7F-470C-4580-BD66-480CBF6CFF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1033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37E7F-470C-4580-BD66-480CBF6CFFB9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2632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Annapaola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37E7F-470C-4580-BD66-480CBF6CFFB9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9565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annapaola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37E7F-470C-4580-BD66-480CBF6CFFB9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0131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/>
              <a:t>Milano_evento di lancio di Lavori e Valori incontra i territori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07/03/2023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50" b="0" i="0">
                <a:solidFill>
                  <a:srgbClr val="212120"/>
                </a:solidFill>
                <a:latin typeface="Segoe UI"/>
                <a:cs typeface="Segoe UI"/>
              </a:defRPr>
            </a:lvl1pPr>
          </a:lstStyle>
          <a:p>
            <a:pPr marL="8382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10" dirty="0"/>
              <a:t>‹N›</a:t>
            </a:fld>
            <a:endParaRPr spc="1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2121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100" b="1" i="0">
                <a:solidFill>
                  <a:srgbClr val="F10F0D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/>
              <a:t>Milano_evento di lancio di Lavori e Valori incontra i territori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07/03/2023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50" b="0" i="0">
                <a:solidFill>
                  <a:srgbClr val="212120"/>
                </a:solidFill>
                <a:latin typeface="Segoe UI"/>
                <a:cs typeface="Segoe UI"/>
              </a:defRPr>
            </a:lvl1pPr>
          </a:lstStyle>
          <a:p>
            <a:pPr marL="8382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10" dirty="0"/>
              <a:t>‹N›</a:t>
            </a:fld>
            <a:endParaRPr spc="1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2121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/>
              <a:t>Milano_evento di lancio di Lavori e Valori incontra i territori</a:t>
            </a: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07/03/2023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50" b="0" i="0">
                <a:solidFill>
                  <a:srgbClr val="212120"/>
                </a:solidFill>
                <a:latin typeface="Segoe UI"/>
                <a:cs typeface="Segoe UI"/>
              </a:defRPr>
            </a:lvl1pPr>
          </a:lstStyle>
          <a:p>
            <a:pPr marL="8382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10" dirty="0"/>
              <a:t>‹N›</a:t>
            </a:fld>
            <a:endParaRPr spc="1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3887724" y="2348483"/>
            <a:ext cx="4896485" cy="2043430"/>
          </a:xfrm>
          <a:custGeom>
            <a:avLst/>
            <a:gdLst/>
            <a:ahLst/>
            <a:cxnLst/>
            <a:rect l="l" t="t" r="r" b="b"/>
            <a:pathLst>
              <a:path w="4896484" h="2043429">
                <a:moveTo>
                  <a:pt x="4896104" y="1075690"/>
                </a:moveTo>
                <a:lnTo>
                  <a:pt x="4893310" y="1061339"/>
                </a:lnTo>
                <a:lnTo>
                  <a:pt x="4858258" y="1025271"/>
                </a:lnTo>
                <a:lnTo>
                  <a:pt x="4793361" y="1005713"/>
                </a:lnTo>
                <a:lnTo>
                  <a:pt x="4767453" y="1004316"/>
                </a:lnTo>
                <a:lnTo>
                  <a:pt x="4152912" y="1004316"/>
                </a:lnTo>
                <a:lnTo>
                  <a:pt x="4156964" y="140335"/>
                </a:lnTo>
                <a:lnTo>
                  <a:pt x="4154678" y="112014"/>
                </a:lnTo>
                <a:lnTo>
                  <a:pt x="4124960" y="41148"/>
                </a:lnTo>
                <a:lnTo>
                  <a:pt x="4069842" y="2794"/>
                </a:lnTo>
                <a:lnTo>
                  <a:pt x="4047998" y="0"/>
                </a:lnTo>
                <a:lnTo>
                  <a:pt x="113284" y="0"/>
                </a:lnTo>
                <a:lnTo>
                  <a:pt x="52451" y="24257"/>
                </a:lnTo>
                <a:lnTo>
                  <a:pt x="13081" y="86106"/>
                </a:lnTo>
                <a:lnTo>
                  <a:pt x="7454" y="1284351"/>
                </a:lnTo>
                <a:lnTo>
                  <a:pt x="0" y="1971675"/>
                </a:lnTo>
                <a:lnTo>
                  <a:pt x="2667" y="1986153"/>
                </a:lnTo>
                <a:lnTo>
                  <a:pt x="37846" y="2022221"/>
                </a:lnTo>
                <a:lnTo>
                  <a:pt x="88125" y="2037283"/>
                </a:lnTo>
                <a:lnTo>
                  <a:pt x="91694" y="2039747"/>
                </a:lnTo>
                <a:lnTo>
                  <a:pt x="99834" y="2040788"/>
                </a:lnTo>
                <a:lnTo>
                  <a:pt x="102743" y="2041652"/>
                </a:lnTo>
                <a:lnTo>
                  <a:pt x="110083" y="2042096"/>
                </a:lnTo>
                <a:lnTo>
                  <a:pt x="113665" y="2042541"/>
                </a:lnTo>
                <a:lnTo>
                  <a:pt x="117779" y="2042541"/>
                </a:lnTo>
                <a:lnTo>
                  <a:pt x="128524" y="2043176"/>
                </a:lnTo>
                <a:lnTo>
                  <a:pt x="4767961" y="2043176"/>
                </a:lnTo>
                <a:lnTo>
                  <a:pt x="4839589" y="2030857"/>
                </a:lnTo>
                <a:lnTo>
                  <a:pt x="4885944" y="1999361"/>
                </a:lnTo>
                <a:lnTo>
                  <a:pt x="4896104" y="107569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84903" y="3550920"/>
            <a:ext cx="4407408" cy="70103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2121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/>
              <a:t>Milano_evento di lancio di Lavori e Valori incontra i territori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07/03/2023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50" b="0" i="0">
                <a:solidFill>
                  <a:srgbClr val="212120"/>
                </a:solidFill>
                <a:latin typeface="Segoe UI"/>
                <a:cs typeface="Segoe UI"/>
              </a:defRPr>
            </a:lvl1pPr>
          </a:lstStyle>
          <a:p>
            <a:pPr marL="8382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10" dirty="0"/>
              <a:t>‹N›</a:t>
            </a:fld>
            <a:endParaRPr spc="1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/>
              <a:t>Milano_evento di lancio di Lavori e Valori incontra i territori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07/03/2023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50" b="0" i="0">
                <a:solidFill>
                  <a:srgbClr val="212120"/>
                </a:solidFill>
                <a:latin typeface="Segoe UI"/>
                <a:cs typeface="Segoe UI"/>
              </a:defRPr>
            </a:lvl1pPr>
          </a:lstStyle>
          <a:p>
            <a:pPr marL="8382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10" dirty="0"/>
              <a:t>‹N›</a:t>
            </a:fld>
            <a:endParaRPr spc="1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8779" y="994918"/>
            <a:ext cx="4523740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212120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353302" y="1527838"/>
            <a:ext cx="5404484" cy="28778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1" i="0">
                <a:solidFill>
                  <a:srgbClr val="F10F0D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/>
              <a:t>Milano_evento di lancio di Lavori e Valori incontra i territori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07/03/2023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517756" y="6552646"/>
            <a:ext cx="168275" cy="1390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50" b="0" i="0">
                <a:solidFill>
                  <a:srgbClr val="212120"/>
                </a:solidFill>
                <a:latin typeface="Segoe UI"/>
                <a:cs typeface="Segoe UI"/>
              </a:defRPr>
            </a:lvl1pPr>
          </a:lstStyle>
          <a:p>
            <a:pPr marL="8382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10" dirty="0"/>
              <a:t>‹N›</a:t>
            </a:fld>
            <a:endParaRPr spc="1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410DD6-6C96-45AB-0DA2-D33FE939362D}"/>
              </a:ext>
            </a:extLst>
          </p:cNvPr>
          <p:cNvSpPr/>
          <p:nvPr userDrawn="1"/>
        </p:nvSpPr>
        <p:spPr>
          <a:xfrm>
            <a:off x="0" y="0"/>
            <a:ext cx="12192000" cy="1250462"/>
          </a:xfrm>
          <a:prstGeom prst="rect">
            <a:avLst/>
          </a:prstGeom>
          <a:gradFill flip="none" rotWithShape="1">
            <a:gsLst>
              <a:gs pos="40000">
                <a:srgbClr val="FA0007"/>
              </a:gs>
              <a:gs pos="100000">
                <a:srgbClr val="761706"/>
              </a:gs>
            </a:gsLst>
            <a:lin ang="189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image" Target="../media/image15.png"/><Relationship Id="rId18" Type="http://schemas.openxmlformats.org/officeDocument/2006/relationships/image" Target="../media/image20.sv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8.sv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5" Type="http://schemas.openxmlformats.org/officeDocument/2006/relationships/image" Target="../media/image17.png"/><Relationship Id="rId10" Type="http://schemas.openxmlformats.org/officeDocument/2006/relationships/diagramQuickStyle" Target="../diagrams/quickStyle5.xml"/><Relationship Id="rId19" Type="http://schemas.openxmlformats.org/officeDocument/2006/relationships/image" Target="../media/image3.jpg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Relationship Id="rId14" Type="http://schemas.openxmlformats.org/officeDocument/2006/relationships/image" Target="../media/image16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3.jpg"/><Relationship Id="rId7" Type="http://schemas.openxmlformats.org/officeDocument/2006/relationships/diagramQuickStyle" Target="../diagrams/quickStyle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4" Type="http://schemas.openxmlformats.org/officeDocument/2006/relationships/image" Target="../media/image5.png"/><Relationship Id="rId9" Type="http://schemas.microsoft.com/office/2007/relationships/diagramDrawing" Target="../diagrams/drawing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image" Target="../media/image3.jpg"/><Relationship Id="rId7" Type="http://schemas.openxmlformats.org/officeDocument/2006/relationships/diagramQuickStyle" Target="../diagrams/quickStyle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4" Type="http://schemas.openxmlformats.org/officeDocument/2006/relationships/image" Target="../media/image5.png"/><Relationship Id="rId9" Type="http://schemas.microsoft.com/office/2007/relationships/diagramDrawing" Target="../diagrams/drawing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jp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7.svg"/><Relationship Id="rId5" Type="http://schemas.openxmlformats.org/officeDocument/2006/relationships/diagramData" Target="../diagrams/data1.xml"/><Relationship Id="rId10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13" Type="http://schemas.openxmlformats.org/officeDocument/2006/relationships/diagramColors" Target="../diagrams/colors3.xml"/><Relationship Id="rId3" Type="http://schemas.openxmlformats.org/officeDocument/2006/relationships/image" Target="../media/image3.jpg"/><Relationship Id="rId7" Type="http://schemas.openxmlformats.org/officeDocument/2006/relationships/diagramQuickStyle" Target="../diagrams/quickStyle2.xml"/><Relationship Id="rId12" Type="http://schemas.openxmlformats.org/officeDocument/2006/relationships/diagramQuickStyle" Target="../diagrams/quickStyl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11" Type="http://schemas.openxmlformats.org/officeDocument/2006/relationships/diagramLayout" Target="../diagrams/layout3.xml"/><Relationship Id="rId5" Type="http://schemas.openxmlformats.org/officeDocument/2006/relationships/diagramData" Target="../diagrams/data2.xml"/><Relationship Id="rId10" Type="http://schemas.openxmlformats.org/officeDocument/2006/relationships/diagramData" Target="../diagrams/data3.xml"/><Relationship Id="rId4" Type="http://schemas.openxmlformats.org/officeDocument/2006/relationships/image" Target="../media/image5.png"/><Relationship Id="rId9" Type="http://schemas.microsoft.com/office/2007/relationships/diagramDrawing" Target="../diagrams/drawing2.xml"/><Relationship Id="rId14" Type="http://schemas.microsoft.com/office/2007/relationships/diagramDrawing" Target="../diagrams/drawin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923288" y="2371344"/>
              <a:ext cx="8341359" cy="1582420"/>
            </a:xfrm>
            <a:custGeom>
              <a:avLst/>
              <a:gdLst/>
              <a:ahLst/>
              <a:cxnLst/>
              <a:rect l="l" t="t" r="r" b="b"/>
              <a:pathLst>
                <a:path w="8341359" h="1582420">
                  <a:moveTo>
                    <a:pt x="8205596" y="0"/>
                  </a:moveTo>
                  <a:lnTo>
                    <a:pt x="135255" y="0"/>
                  </a:lnTo>
                  <a:lnTo>
                    <a:pt x="92512" y="6897"/>
                  </a:lnTo>
                  <a:lnTo>
                    <a:pt x="55385" y="26103"/>
                  </a:lnTo>
                  <a:lnTo>
                    <a:pt x="26103" y="55385"/>
                  </a:lnTo>
                  <a:lnTo>
                    <a:pt x="6897" y="92512"/>
                  </a:lnTo>
                  <a:lnTo>
                    <a:pt x="0" y="135254"/>
                  </a:lnTo>
                  <a:lnTo>
                    <a:pt x="0" y="1446656"/>
                  </a:lnTo>
                  <a:lnTo>
                    <a:pt x="6897" y="1489399"/>
                  </a:lnTo>
                  <a:lnTo>
                    <a:pt x="26103" y="1526526"/>
                  </a:lnTo>
                  <a:lnTo>
                    <a:pt x="55385" y="1555808"/>
                  </a:lnTo>
                  <a:lnTo>
                    <a:pt x="92512" y="1575014"/>
                  </a:lnTo>
                  <a:lnTo>
                    <a:pt x="135255" y="1581911"/>
                  </a:lnTo>
                  <a:lnTo>
                    <a:pt x="8205596" y="1581911"/>
                  </a:lnTo>
                  <a:lnTo>
                    <a:pt x="8248339" y="1575014"/>
                  </a:lnTo>
                  <a:lnTo>
                    <a:pt x="8285466" y="1555808"/>
                  </a:lnTo>
                  <a:lnTo>
                    <a:pt x="8314748" y="1526526"/>
                  </a:lnTo>
                  <a:lnTo>
                    <a:pt x="8333954" y="1489399"/>
                  </a:lnTo>
                  <a:lnTo>
                    <a:pt x="8340852" y="1446656"/>
                  </a:lnTo>
                  <a:lnTo>
                    <a:pt x="8340852" y="135254"/>
                  </a:lnTo>
                  <a:lnTo>
                    <a:pt x="8333954" y="92512"/>
                  </a:lnTo>
                  <a:lnTo>
                    <a:pt x="8314748" y="55385"/>
                  </a:lnTo>
                  <a:lnTo>
                    <a:pt x="8285466" y="26103"/>
                  </a:lnTo>
                  <a:lnTo>
                    <a:pt x="8248339" y="6897"/>
                  </a:lnTo>
                  <a:lnTo>
                    <a:pt x="82055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23288" y="2371344"/>
              <a:ext cx="8341359" cy="1582420"/>
            </a:xfrm>
            <a:custGeom>
              <a:avLst/>
              <a:gdLst/>
              <a:ahLst/>
              <a:cxnLst/>
              <a:rect l="l" t="t" r="r" b="b"/>
              <a:pathLst>
                <a:path w="8341359" h="1582420">
                  <a:moveTo>
                    <a:pt x="0" y="135254"/>
                  </a:moveTo>
                  <a:lnTo>
                    <a:pt x="6897" y="92512"/>
                  </a:lnTo>
                  <a:lnTo>
                    <a:pt x="26103" y="55385"/>
                  </a:lnTo>
                  <a:lnTo>
                    <a:pt x="55385" y="26103"/>
                  </a:lnTo>
                  <a:lnTo>
                    <a:pt x="92512" y="6897"/>
                  </a:lnTo>
                  <a:lnTo>
                    <a:pt x="135255" y="0"/>
                  </a:lnTo>
                  <a:lnTo>
                    <a:pt x="8205596" y="0"/>
                  </a:lnTo>
                  <a:lnTo>
                    <a:pt x="8248339" y="6897"/>
                  </a:lnTo>
                  <a:lnTo>
                    <a:pt x="8285466" y="26103"/>
                  </a:lnTo>
                  <a:lnTo>
                    <a:pt x="8314748" y="55385"/>
                  </a:lnTo>
                  <a:lnTo>
                    <a:pt x="8333954" y="92512"/>
                  </a:lnTo>
                  <a:lnTo>
                    <a:pt x="8340852" y="135254"/>
                  </a:lnTo>
                  <a:lnTo>
                    <a:pt x="8340852" y="1446656"/>
                  </a:lnTo>
                  <a:lnTo>
                    <a:pt x="8333954" y="1489399"/>
                  </a:lnTo>
                  <a:lnTo>
                    <a:pt x="8314748" y="1526526"/>
                  </a:lnTo>
                  <a:lnTo>
                    <a:pt x="8285466" y="1555808"/>
                  </a:lnTo>
                  <a:lnTo>
                    <a:pt x="8248339" y="1575014"/>
                  </a:lnTo>
                  <a:lnTo>
                    <a:pt x="8205596" y="1581911"/>
                  </a:lnTo>
                  <a:lnTo>
                    <a:pt x="135255" y="1581911"/>
                  </a:lnTo>
                  <a:lnTo>
                    <a:pt x="92512" y="1575014"/>
                  </a:lnTo>
                  <a:lnTo>
                    <a:pt x="55385" y="1555808"/>
                  </a:lnTo>
                  <a:lnTo>
                    <a:pt x="26103" y="1526526"/>
                  </a:lnTo>
                  <a:lnTo>
                    <a:pt x="6897" y="1489399"/>
                  </a:lnTo>
                  <a:lnTo>
                    <a:pt x="0" y="1446656"/>
                  </a:lnTo>
                  <a:lnTo>
                    <a:pt x="0" y="135254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04288" y="2561844"/>
              <a:ext cx="7578852" cy="120091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8628879-96E0-4CFF-A71E-21DC3838A0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24" t="18336" r="30001"/>
          <a:stretch/>
        </p:blipFill>
        <p:spPr>
          <a:xfrm>
            <a:off x="2895600" y="18757"/>
            <a:ext cx="6858000" cy="6726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1137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9DC168F-854E-43D0-A619-444597C8D3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875" t="17164" r="31250" b="8954"/>
          <a:stretch/>
        </p:blipFill>
        <p:spPr>
          <a:xfrm>
            <a:off x="2514599" y="152400"/>
            <a:ext cx="7131353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545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B1E86AA-1D48-4166-BC4B-5B02CF757B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50" t="17164" r="30625" b="8090"/>
          <a:stretch/>
        </p:blipFill>
        <p:spPr>
          <a:xfrm>
            <a:off x="2438399" y="136387"/>
            <a:ext cx="7276761" cy="6721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044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tangolo 15">
            <a:extLst>
              <a:ext uri="{FF2B5EF4-FFF2-40B4-BE49-F238E27FC236}">
                <a16:creationId xmlns:a16="http://schemas.microsoft.com/office/drawing/2014/main" id="{0E5608BA-4845-04F8-BB75-D988933F3226}"/>
              </a:ext>
            </a:extLst>
          </p:cNvPr>
          <p:cNvSpPr/>
          <p:nvPr/>
        </p:nvSpPr>
        <p:spPr>
          <a:xfrm>
            <a:off x="8845215" y="2409330"/>
            <a:ext cx="1906364" cy="64585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8E231511-E51A-C17C-63A9-C41573BC953B}"/>
              </a:ext>
            </a:extLst>
          </p:cNvPr>
          <p:cNvSpPr/>
          <p:nvPr/>
        </p:nvSpPr>
        <p:spPr>
          <a:xfrm>
            <a:off x="7834655" y="3187606"/>
            <a:ext cx="4308104" cy="1526578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3530A5E-96AF-B6F2-7CB7-0B56974C9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81000"/>
            <a:ext cx="8609145" cy="369332"/>
          </a:xfrm>
        </p:spPr>
        <p:txBody>
          <a:bodyPr/>
          <a:lstStyle/>
          <a:p>
            <a:r>
              <a:rPr lang="it-IT" sz="2400" b="1" dirty="0">
                <a:solidFill>
                  <a:schemeClr val="bg1"/>
                </a:solidFill>
                <a:latin typeface="Oswald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QUALI SONO LE COMPETENZE RICHIESTE DAL MERCATO DEL LAVORO?</a:t>
            </a:r>
            <a:endParaRPr lang="it-IT" sz="2400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  <p:sp>
        <p:nvSpPr>
          <p:cNvPr id="5" name="Segnaposto testo 2">
            <a:extLst>
              <a:ext uri="{FF2B5EF4-FFF2-40B4-BE49-F238E27FC236}">
                <a16:creationId xmlns:a16="http://schemas.microsoft.com/office/drawing/2014/main" id="{CC68E476-65F3-B36A-F8E1-FA7518ECBDB7}"/>
              </a:ext>
            </a:extLst>
          </p:cNvPr>
          <p:cNvSpPr txBox="1">
            <a:spLocks/>
          </p:cNvSpPr>
          <p:nvPr/>
        </p:nvSpPr>
        <p:spPr>
          <a:xfrm>
            <a:off x="8127296" y="3733800"/>
            <a:ext cx="3886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100" b="1" i="0">
                <a:solidFill>
                  <a:srgbClr val="F10F0D"/>
                </a:solidFill>
                <a:latin typeface="Segoe UI"/>
                <a:ea typeface="+mn-ea"/>
                <a:cs typeface="Segoe UI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800" kern="0" dirty="0">
                <a:solidFill>
                  <a:schemeClr val="bg1"/>
                </a:solidFill>
                <a:latin typeface="Lato" panose="020F0502020204030203" pitchFamily="34" charset="0"/>
              </a:rPr>
              <a:t>Competenze digitali, linguistiche, green</a:t>
            </a:r>
          </a:p>
        </p:txBody>
      </p:sp>
      <p:sp>
        <p:nvSpPr>
          <p:cNvPr id="13" name="Parentesi graffa chiusa 12">
            <a:extLst>
              <a:ext uri="{FF2B5EF4-FFF2-40B4-BE49-F238E27FC236}">
                <a16:creationId xmlns:a16="http://schemas.microsoft.com/office/drawing/2014/main" id="{C1426270-A885-FC9D-AC2F-02EB1E50DA2D}"/>
              </a:ext>
            </a:extLst>
          </p:cNvPr>
          <p:cNvSpPr/>
          <p:nvPr/>
        </p:nvSpPr>
        <p:spPr>
          <a:xfrm>
            <a:off x="6055493" y="1613218"/>
            <a:ext cx="1497661" cy="467535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5F1FF3F4-9C13-02FA-EB58-D675183ABFEE}"/>
              </a:ext>
            </a:extLst>
          </p:cNvPr>
          <p:cNvGrpSpPr/>
          <p:nvPr/>
        </p:nvGrpSpPr>
        <p:grpSpPr>
          <a:xfrm>
            <a:off x="473690" y="1752600"/>
            <a:ext cx="6096000" cy="4141954"/>
            <a:chOff x="426678" y="1532862"/>
            <a:chExt cx="5135922" cy="3333507"/>
          </a:xfrm>
        </p:grpSpPr>
        <p:graphicFrame>
          <p:nvGraphicFramePr>
            <p:cNvPr id="6" name="Diagramma 5">
              <a:extLst>
                <a:ext uri="{FF2B5EF4-FFF2-40B4-BE49-F238E27FC236}">
                  <a16:creationId xmlns:a16="http://schemas.microsoft.com/office/drawing/2014/main" id="{118B8D12-275F-A08D-C4D7-63066E06BC6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348147026"/>
                </p:ext>
              </p:extLst>
            </p:nvPr>
          </p:nvGraphicFramePr>
          <p:xfrm>
            <a:off x="426678" y="1532862"/>
            <a:ext cx="4402949" cy="108271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aphicFrame>
          <p:nvGraphicFramePr>
            <p:cNvPr id="8" name="Diagramma 7">
              <a:extLst>
                <a:ext uri="{FF2B5EF4-FFF2-40B4-BE49-F238E27FC236}">
                  <a16:creationId xmlns:a16="http://schemas.microsoft.com/office/drawing/2014/main" id="{9812CD7D-F8F8-55C1-AE1A-F338AAE4F68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705353842"/>
                </p:ext>
              </p:extLst>
            </p:nvPr>
          </p:nvGraphicFramePr>
          <p:xfrm>
            <a:off x="2035014" y="2378966"/>
            <a:ext cx="3527586" cy="248740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</p:grpSp>
      <p:pic>
        <p:nvPicPr>
          <p:cNvPr id="12" name="Picture 3">
            <a:extLst>
              <a:ext uri="{FF2B5EF4-FFF2-40B4-BE49-F238E27FC236}">
                <a16:creationId xmlns:a16="http://schemas.microsoft.com/office/drawing/2014/main" id="{301EC963-3904-F84E-A29D-B2DCBD0204A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0070396" y="2477758"/>
            <a:ext cx="598014" cy="567569"/>
          </a:xfrm>
          <a:prstGeom prst="rect">
            <a:avLst/>
          </a:prstGeom>
        </p:spPr>
      </p:pic>
      <p:pic>
        <p:nvPicPr>
          <p:cNvPr id="3" name="Picture 8">
            <a:extLst>
              <a:ext uri="{FF2B5EF4-FFF2-40B4-BE49-F238E27FC236}">
                <a16:creationId xmlns:a16="http://schemas.microsoft.com/office/drawing/2014/main" id="{0D010FF1-5160-1422-247E-24F7488774C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9507395" y="2453151"/>
            <a:ext cx="616781" cy="616781"/>
          </a:xfrm>
          <a:prstGeom prst="rect">
            <a:avLst/>
          </a:prstGeom>
        </p:spPr>
      </p:pic>
      <p:pic>
        <p:nvPicPr>
          <p:cNvPr id="15" name="Elemento grafico 14" descr="Call center con riempimento a tinta unita">
            <a:extLst>
              <a:ext uri="{FF2B5EF4-FFF2-40B4-BE49-F238E27FC236}">
                <a16:creationId xmlns:a16="http://schemas.microsoft.com/office/drawing/2014/main" id="{E3FDECAF-C529-1D3B-99D0-4B0BC5132B98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845215" y="2445620"/>
            <a:ext cx="651559" cy="651559"/>
          </a:xfrm>
          <a:prstGeom prst="rect">
            <a:avLst/>
          </a:prstGeom>
        </p:spPr>
      </p:pic>
      <p:sp>
        <p:nvSpPr>
          <p:cNvPr id="14" name="object 70">
            <a:extLst>
              <a:ext uri="{FF2B5EF4-FFF2-40B4-BE49-F238E27FC236}">
                <a16:creationId xmlns:a16="http://schemas.microsoft.com/office/drawing/2014/main" id="{556103C6-ADAD-4820-BFC9-910E79197C43}"/>
              </a:ext>
            </a:extLst>
          </p:cNvPr>
          <p:cNvSpPr txBox="1"/>
          <p:nvPr/>
        </p:nvSpPr>
        <p:spPr>
          <a:xfrm>
            <a:off x="3445890" y="6552646"/>
            <a:ext cx="2031620" cy="122469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50" spc="10" dirty="0">
                <a:solidFill>
                  <a:srgbClr val="212120"/>
                </a:solidFill>
                <a:latin typeface="Segoe UI"/>
                <a:cs typeface="Segoe UI"/>
              </a:rPr>
              <a:t>Youth</a:t>
            </a:r>
            <a:r>
              <a:rPr sz="650" spc="2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Leaders</a:t>
            </a:r>
            <a:r>
              <a:rPr sz="650" spc="25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for</a:t>
            </a:r>
            <a:r>
              <a:rPr lang="it-IT" sz="650" spc="5" dirty="0">
                <a:solidFill>
                  <a:srgbClr val="212120"/>
                </a:solidFill>
                <a:latin typeface="Segoe UI"/>
                <a:cs typeface="Segoe UI"/>
              </a:rPr>
              <a:t> a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 Sustainable</a:t>
            </a:r>
            <a:r>
              <a:rPr sz="650" spc="1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Future</a:t>
            </a:r>
            <a:r>
              <a:rPr sz="650" spc="3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-</a:t>
            </a:r>
            <a:r>
              <a:rPr sz="650" spc="2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10" dirty="0">
                <a:solidFill>
                  <a:srgbClr val="212120"/>
                </a:solidFill>
                <a:latin typeface="Segoe UI"/>
                <a:cs typeface="Segoe UI"/>
              </a:rPr>
              <a:t>GG8</a:t>
            </a:r>
            <a:r>
              <a:rPr sz="650" spc="2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10" dirty="0">
                <a:solidFill>
                  <a:srgbClr val="212120"/>
                </a:solidFill>
                <a:latin typeface="Segoe UI"/>
                <a:cs typeface="Segoe UI"/>
              </a:rPr>
              <a:t>SC</a:t>
            </a:r>
            <a:r>
              <a:rPr sz="65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Italy</a:t>
            </a:r>
            <a:endParaRPr sz="650" dirty="0">
              <a:latin typeface="Segoe UI"/>
              <a:cs typeface="Segoe UI"/>
            </a:endParaRPr>
          </a:p>
        </p:txBody>
      </p:sp>
      <p:pic>
        <p:nvPicPr>
          <p:cNvPr id="18" name="object 5">
            <a:extLst>
              <a:ext uri="{FF2B5EF4-FFF2-40B4-BE49-F238E27FC236}">
                <a16:creationId xmlns:a16="http://schemas.microsoft.com/office/drawing/2014/main" id="{400136CD-509A-4B97-B1FE-2BCFBA2B1160}"/>
              </a:ext>
            </a:extLst>
          </p:cNvPr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623316" y="6425182"/>
            <a:ext cx="2401824" cy="38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9282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530A5E-96AF-B6F2-7CB7-0B56974C9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0" y="381000"/>
            <a:ext cx="5791200" cy="369332"/>
          </a:xfrm>
        </p:spPr>
        <p:txBody>
          <a:bodyPr/>
          <a:lstStyle/>
          <a:p>
            <a:r>
              <a:rPr lang="it-IT" sz="2400" dirty="0">
                <a:solidFill>
                  <a:schemeClr val="bg1"/>
                </a:solidFill>
                <a:latin typeface="Oswald" pitchFamily="2" charset="0"/>
                <a:cs typeface="Calibri" panose="020F0502020204030204" pitchFamily="34" charset="0"/>
              </a:rPr>
              <a:t>QUALI SARANNO LE COMPETENZE DEL FUTURO?</a:t>
            </a:r>
            <a:endParaRPr lang="it-IT" sz="2400" dirty="0">
              <a:solidFill>
                <a:schemeClr val="bg1"/>
              </a:solidFill>
              <a:latin typeface="Oswald" pitchFamily="2" charset="0"/>
            </a:endParaRP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8E6F9FD5-3F0C-4ED9-5CCB-EDD08D6D5C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9785878"/>
              </p:ext>
            </p:extLst>
          </p:nvPr>
        </p:nvGraphicFramePr>
        <p:xfrm>
          <a:off x="228600" y="450521"/>
          <a:ext cx="4495800" cy="3575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:a16="http://schemas.microsoft.com/office/drawing/2014/main" id="{6FF63A77-3EA0-59EC-6E92-6A8E6FB05F5E}"/>
              </a:ext>
            </a:extLst>
          </p:cNvPr>
          <p:cNvSpPr txBox="1"/>
          <p:nvPr/>
        </p:nvSpPr>
        <p:spPr>
          <a:xfrm>
            <a:off x="5243003" y="1677694"/>
            <a:ext cx="44958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500" b="1" u="sng" dirty="0">
                <a:solidFill>
                  <a:srgbClr val="FF0000"/>
                </a:solidFill>
                <a:latin typeface="Lato" panose="020F0502020204030203" pitchFamily="34" charset="0"/>
              </a:rPr>
              <a:t>Come comprendere l’economia blue e green?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FC51751-30A4-05C0-12DF-47B2AB7BA8D1}"/>
              </a:ext>
            </a:extLst>
          </p:cNvPr>
          <p:cNvSpPr txBox="1"/>
          <p:nvPr/>
        </p:nvSpPr>
        <p:spPr>
          <a:xfrm>
            <a:off x="4443741" y="2210313"/>
            <a:ext cx="609432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500" b="1" dirty="0">
                <a:solidFill>
                  <a:srgbClr val="00B050"/>
                </a:solidFill>
                <a:latin typeface="Lato" panose="020F0502020204030203" pitchFamily="34" charset="0"/>
              </a:rPr>
              <a:t>Economia verde: </a:t>
            </a:r>
            <a:r>
              <a:rPr lang="it-IT" sz="1500" dirty="0">
                <a:latin typeface="Lato" panose="020F0502020204030203" pitchFamily="34" charset="0"/>
              </a:rPr>
              <a:t>«si traduce in un miglioramento del benessere umano e dell'equità sociale, riducendo al contempo in modo significativo i rischi ambientali e le scarsità ecologiche» - UNEP </a:t>
            </a:r>
          </a:p>
          <a:p>
            <a:endParaRPr lang="it-IT" sz="1500" dirty="0">
              <a:latin typeface="Lato" panose="020F050202020403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500" b="1" dirty="0">
                <a:solidFill>
                  <a:srgbClr val="00B0F0"/>
                </a:solidFill>
                <a:latin typeface="Lato" panose="020F0502020204030203" pitchFamily="34" charset="0"/>
              </a:rPr>
              <a:t>Economia blu: </a:t>
            </a:r>
            <a:r>
              <a:rPr lang="it-IT" sz="1500" dirty="0">
                <a:latin typeface="Lato" panose="020F0502020204030203" pitchFamily="34" charset="0"/>
              </a:rPr>
              <a:t>«cerca di promuovere la crescita economica, l'inclusione sociale, la conservazione e il miglioramento dei mezzi di sussistenza, garantendo al contempo la sostenibilità ambientale degli oceani e delle aree costiere» - ONU/World Bank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CECA7CF-18D9-F271-7886-75D59AF6A023}"/>
              </a:ext>
            </a:extLst>
          </p:cNvPr>
          <p:cNvSpPr txBox="1"/>
          <p:nvPr/>
        </p:nvSpPr>
        <p:spPr>
          <a:xfrm>
            <a:off x="589936" y="4494625"/>
            <a:ext cx="332299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500" dirty="0">
                <a:latin typeface="Lato" panose="020F0502020204030203" pitchFamily="34" charset="0"/>
              </a:rPr>
              <a:t>I giovani sono particolarmente vulnerabili ai cambiamenti climatici e alla perdita di biodiversità.</a:t>
            </a:r>
          </a:p>
          <a:p>
            <a:r>
              <a:rPr lang="it-IT" sz="1500" dirty="0">
                <a:latin typeface="Lato" panose="020F0502020204030203" pitchFamily="34" charset="0"/>
              </a:rPr>
              <a:t>La transizione verso </a:t>
            </a:r>
            <a:r>
              <a:rPr lang="it-IT" sz="1500" b="1" u="sng" dirty="0">
                <a:latin typeface="Lato" panose="020F0502020204030203" pitchFamily="34" charset="0"/>
              </a:rPr>
              <a:t>le economie verdi e blu apre opportunità per i giovani.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16F3A44-D403-EAE5-CB3C-56885CD99A3F}"/>
              </a:ext>
            </a:extLst>
          </p:cNvPr>
          <p:cNvSpPr txBox="1"/>
          <p:nvPr/>
        </p:nvSpPr>
        <p:spPr>
          <a:xfrm>
            <a:off x="7757653" y="4272365"/>
            <a:ext cx="371413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b="1" u="sng" dirty="0">
                <a:solidFill>
                  <a:srgbClr val="FF0000"/>
                </a:solidFill>
                <a:latin typeface="Lato" panose="020F0502020204030203"/>
                <a:cs typeface="Helvetica"/>
              </a:rPr>
              <a:t>Mismatch </a:t>
            </a:r>
            <a:r>
              <a:rPr lang="en-GB" sz="1500" b="1" u="sng" dirty="0" err="1">
                <a:solidFill>
                  <a:srgbClr val="FF0000"/>
                </a:solidFill>
                <a:latin typeface="Lato" panose="020F0502020204030203"/>
                <a:cs typeface="Helvetica"/>
              </a:rPr>
              <a:t>nei</a:t>
            </a:r>
            <a:r>
              <a:rPr lang="en-GB" sz="1500" b="1" u="sng" dirty="0">
                <a:solidFill>
                  <a:srgbClr val="FF0000"/>
                </a:solidFill>
                <a:latin typeface="Lato" panose="020F0502020204030203"/>
                <a:cs typeface="Helvetica"/>
              </a:rPr>
              <a:t> </a:t>
            </a:r>
            <a:r>
              <a:rPr lang="en-GB" sz="1500" b="1" u="sng" dirty="0" err="1">
                <a:solidFill>
                  <a:srgbClr val="FF0000"/>
                </a:solidFill>
                <a:latin typeface="Lato" panose="020F0502020204030203"/>
                <a:cs typeface="Helvetica"/>
              </a:rPr>
              <a:t>settori</a:t>
            </a:r>
            <a:r>
              <a:rPr lang="en-GB" sz="1500" b="1" u="sng" dirty="0">
                <a:solidFill>
                  <a:srgbClr val="FF0000"/>
                </a:solidFill>
                <a:latin typeface="Lato" panose="020F0502020204030203"/>
                <a:cs typeface="Helvetica"/>
              </a:rPr>
              <a:t> </a:t>
            </a:r>
            <a:r>
              <a:rPr lang="en-GB" sz="1500" b="1" u="sng" dirty="0" err="1">
                <a:solidFill>
                  <a:srgbClr val="FF0000"/>
                </a:solidFill>
                <a:latin typeface="Lato" panose="020F0502020204030203"/>
                <a:cs typeface="Helvetica"/>
              </a:rPr>
              <a:t>della</a:t>
            </a:r>
            <a:r>
              <a:rPr lang="en-GB" sz="1500" b="1" u="sng" dirty="0">
                <a:solidFill>
                  <a:srgbClr val="FF0000"/>
                </a:solidFill>
                <a:latin typeface="Lato" panose="020F0502020204030203"/>
                <a:cs typeface="Helvetica"/>
              </a:rPr>
              <a:t> Green e </a:t>
            </a:r>
            <a:r>
              <a:rPr lang="en-GB" sz="1500" b="1" u="sng" dirty="0" err="1">
                <a:solidFill>
                  <a:srgbClr val="FF0000"/>
                </a:solidFill>
                <a:latin typeface="Lato" panose="020F0502020204030203"/>
                <a:cs typeface="Helvetica"/>
              </a:rPr>
              <a:t>della</a:t>
            </a:r>
            <a:r>
              <a:rPr lang="en-GB" sz="1500" b="1" u="sng" dirty="0">
                <a:solidFill>
                  <a:srgbClr val="FF0000"/>
                </a:solidFill>
                <a:latin typeface="Lato" panose="020F0502020204030203"/>
                <a:cs typeface="Helvetica"/>
              </a:rPr>
              <a:t> Blue Economy</a:t>
            </a:r>
          </a:p>
          <a:p>
            <a:endParaRPr lang="en-GB" sz="1500" b="1" u="sng" dirty="0">
              <a:solidFill>
                <a:srgbClr val="FF0000"/>
              </a:solidFill>
              <a:latin typeface="Lato" panose="020F0502020204030203"/>
              <a:cs typeface="Helvetica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500" dirty="0" err="1">
                <a:solidFill>
                  <a:srgbClr val="000000"/>
                </a:solidFill>
                <a:latin typeface="Lato" panose="020F0502020204030203"/>
                <a:cs typeface="Helvetica"/>
              </a:rPr>
              <a:t>Difficoltà</a:t>
            </a:r>
            <a:r>
              <a:rPr lang="en-GB" sz="1500" dirty="0">
                <a:solidFill>
                  <a:srgbClr val="000000"/>
                </a:solidFill>
                <a:latin typeface="Lato" panose="020F0502020204030203"/>
                <a:cs typeface="Helvetica"/>
              </a:rPr>
              <a:t> di </a:t>
            </a:r>
            <a:r>
              <a:rPr lang="en-GB" sz="1500" dirty="0" err="1">
                <a:solidFill>
                  <a:srgbClr val="000000"/>
                </a:solidFill>
                <a:latin typeface="Lato" panose="020F0502020204030203"/>
                <a:cs typeface="Helvetica"/>
              </a:rPr>
              <a:t>reperimento</a:t>
            </a:r>
            <a:r>
              <a:rPr lang="en-GB" sz="1500" dirty="0">
                <a:solidFill>
                  <a:srgbClr val="000000"/>
                </a:solidFill>
                <a:latin typeface="Lato" panose="020F0502020204030203"/>
                <a:cs typeface="Helvetica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Lato" panose="020F0502020204030203"/>
                <a:cs typeface="Helvetica"/>
              </a:rPr>
              <a:t>nei</a:t>
            </a:r>
            <a:r>
              <a:rPr lang="en-GB" sz="1500" dirty="0">
                <a:solidFill>
                  <a:srgbClr val="000000"/>
                </a:solidFill>
                <a:latin typeface="Lato" panose="020F0502020204030203"/>
                <a:cs typeface="Helvetica"/>
              </a:rPr>
              <a:t> Green Jobs: 33,8% </a:t>
            </a:r>
            <a:r>
              <a:rPr lang="it-IT" sz="1500" dirty="0">
                <a:solidFill>
                  <a:srgbClr val="000000"/>
                </a:solidFill>
                <a:latin typeface="Lato" panose="020F0502020204030203"/>
                <a:cs typeface="Helvetica"/>
              </a:rPr>
              <a:t>contro 22,4 % dei settori non interessati dalla green economy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500" dirty="0" err="1">
                <a:solidFill>
                  <a:srgbClr val="000000"/>
                </a:solidFill>
                <a:latin typeface="Lato" panose="020F0502020204030203"/>
                <a:cs typeface="Helvetica"/>
              </a:rPr>
              <a:t>Difficoltà</a:t>
            </a:r>
            <a:r>
              <a:rPr lang="en-GB" sz="1500" dirty="0">
                <a:solidFill>
                  <a:srgbClr val="000000"/>
                </a:solidFill>
                <a:latin typeface="Lato" panose="020F0502020204030203"/>
                <a:cs typeface="Helvetica"/>
              </a:rPr>
              <a:t> di </a:t>
            </a:r>
            <a:r>
              <a:rPr lang="en-GB" sz="1500" dirty="0" err="1">
                <a:solidFill>
                  <a:srgbClr val="000000"/>
                </a:solidFill>
                <a:latin typeface="Lato" panose="020F0502020204030203"/>
                <a:cs typeface="Helvetica"/>
              </a:rPr>
              <a:t>reperimento</a:t>
            </a:r>
            <a:r>
              <a:rPr lang="en-GB" sz="1500" dirty="0">
                <a:solidFill>
                  <a:srgbClr val="000000"/>
                </a:solidFill>
                <a:latin typeface="Lato" panose="020F0502020204030203"/>
                <a:cs typeface="Helvetica"/>
              </a:rPr>
              <a:t> </a:t>
            </a:r>
            <a:r>
              <a:rPr lang="en-GB" sz="1500" dirty="0" err="1">
                <a:solidFill>
                  <a:srgbClr val="000000"/>
                </a:solidFill>
                <a:latin typeface="Lato" panose="020F0502020204030203"/>
                <a:cs typeface="Helvetica"/>
              </a:rPr>
              <a:t>nei</a:t>
            </a:r>
            <a:r>
              <a:rPr lang="en-GB" sz="1500" dirty="0">
                <a:solidFill>
                  <a:srgbClr val="000000"/>
                </a:solidFill>
                <a:latin typeface="Lato" panose="020F0502020204030203"/>
                <a:cs typeface="Helvetica"/>
              </a:rPr>
              <a:t> Blue Jobs: 24,7%, </a:t>
            </a:r>
            <a:endParaRPr lang="it-IT" sz="1500" dirty="0">
              <a:solidFill>
                <a:srgbClr val="000000"/>
              </a:solidFill>
              <a:latin typeface="Lato" panose="020F0502020204030203"/>
              <a:cs typeface="Helvetica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92EB18D-0313-8E45-77C5-C6DBB0116308}"/>
              </a:ext>
            </a:extLst>
          </p:cNvPr>
          <p:cNvSpPr txBox="1"/>
          <p:nvPr/>
        </p:nvSpPr>
        <p:spPr>
          <a:xfrm>
            <a:off x="498462" y="6346195"/>
            <a:ext cx="3810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i="1" dirty="0">
                <a:latin typeface="Lato" panose="020F0502020204030203" pitchFamily="34" charset="0"/>
              </a:rPr>
              <a:t>Fonte: ILO_ Global </a:t>
            </a:r>
            <a:r>
              <a:rPr lang="it-IT" sz="1100" i="1" dirty="0" err="1">
                <a:latin typeface="Lato" panose="020F0502020204030203" pitchFamily="34" charset="0"/>
              </a:rPr>
              <a:t>Employment</a:t>
            </a:r>
            <a:r>
              <a:rPr lang="it-IT" sz="1100" i="1" dirty="0">
                <a:latin typeface="Lato" panose="020F0502020204030203" pitchFamily="34" charset="0"/>
              </a:rPr>
              <a:t> Trends for Youth Report 2022</a:t>
            </a:r>
            <a:endParaRPr lang="it-IT" sz="1100" b="1" i="1" u="sng" dirty="0">
              <a:latin typeface="Lato" panose="020F0502020204030203" pitchFamily="34" charset="0"/>
            </a:endParaRPr>
          </a:p>
        </p:txBody>
      </p:sp>
      <p:pic>
        <p:nvPicPr>
          <p:cNvPr id="6" name="Picture 7" descr="Red_circle.png">
            <a:extLst>
              <a:ext uri="{FF2B5EF4-FFF2-40B4-BE49-F238E27FC236}">
                <a16:creationId xmlns:a16="http://schemas.microsoft.com/office/drawing/2014/main" id="{B5EBF107-1DE9-5531-53C4-D94A84ACB2D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943065" flipV="1">
            <a:off x="823801" y="700755"/>
            <a:ext cx="3159323" cy="3265844"/>
          </a:xfrm>
          <a:prstGeom prst="rect">
            <a:avLst/>
          </a:prstGeom>
        </p:spPr>
      </p:pic>
      <p:pic>
        <p:nvPicPr>
          <p:cNvPr id="8" name="Picture 13">
            <a:extLst>
              <a:ext uri="{FF2B5EF4-FFF2-40B4-BE49-F238E27FC236}">
                <a16:creationId xmlns:a16="http://schemas.microsoft.com/office/drawing/2014/main" id="{402934CF-899C-9150-3F0F-03B9A4308A4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7257416" y="5071031"/>
            <a:ext cx="484282" cy="570276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0224BD0-ADDB-0342-FD76-B29C7C3D6059}"/>
              </a:ext>
            </a:extLst>
          </p:cNvPr>
          <p:cNvSpPr txBox="1"/>
          <p:nvPr/>
        </p:nvSpPr>
        <p:spPr>
          <a:xfrm>
            <a:off x="8077200" y="6346195"/>
            <a:ext cx="3810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i="1" dirty="0">
                <a:latin typeface="Lato" panose="020F0502020204030203" pitchFamily="34" charset="0"/>
              </a:rPr>
              <a:t>Fonte: Bollettini Excelsior</a:t>
            </a:r>
            <a:endParaRPr lang="it-IT" sz="1100" b="1" i="1" u="sng" dirty="0">
              <a:latin typeface="Lato" panose="020F0502020204030203" pitchFamily="34" charset="0"/>
            </a:endParaRPr>
          </a:p>
        </p:txBody>
      </p:sp>
      <p:sp>
        <p:nvSpPr>
          <p:cNvPr id="17" name="Freccia destra con strisce 16">
            <a:extLst>
              <a:ext uri="{FF2B5EF4-FFF2-40B4-BE49-F238E27FC236}">
                <a16:creationId xmlns:a16="http://schemas.microsoft.com/office/drawing/2014/main" id="{3B076DE1-3351-594B-CEA1-49DA96EF72AF}"/>
              </a:ext>
            </a:extLst>
          </p:cNvPr>
          <p:cNvSpPr/>
          <p:nvPr/>
        </p:nvSpPr>
        <p:spPr>
          <a:xfrm>
            <a:off x="5791200" y="4952817"/>
            <a:ext cx="609600" cy="570276"/>
          </a:xfrm>
          <a:prstGeom prst="striped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70154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2440"/>
            <a:ext cx="12192000" cy="1231900"/>
            <a:chOff x="0" y="0"/>
            <a:chExt cx="12192000" cy="1231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117195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08788" y="149352"/>
              <a:ext cx="11767185" cy="1082040"/>
            </a:xfrm>
            <a:custGeom>
              <a:avLst/>
              <a:gdLst/>
              <a:ahLst/>
              <a:cxnLst/>
              <a:rect l="l" t="t" r="r" b="b"/>
              <a:pathLst>
                <a:path w="11767185" h="1082040">
                  <a:moveTo>
                    <a:pt x="11766804" y="0"/>
                  </a:moveTo>
                  <a:lnTo>
                    <a:pt x="0" y="0"/>
                  </a:lnTo>
                  <a:lnTo>
                    <a:pt x="0" y="1082039"/>
                  </a:lnTo>
                  <a:lnTo>
                    <a:pt x="11766804" y="1082039"/>
                  </a:lnTo>
                  <a:lnTo>
                    <a:pt x="117668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3316" y="6425182"/>
            <a:ext cx="2401824" cy="380998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3288791" y="6432803"/>
            <a:ext cx="8890" cy="365125"/>
          </a:xfrm>
          <a:custGeom>
            <a:avLst/>
            <a:gdLst/>
            <a:ahLst/>
            <a:cxnLst/>
            <a:rect l="l" t="t" r="r" b="b"/>
            <a:pathLst>
              <a:path w="8889" h="365125">
                <a:moveTo>
                  <a:pt x="8636" y="0"/>
                </a:moveTo>
                <a:lnTo>
                  <a:pt x="0" y="365125"/>
                </a:lnTo>
              </a:path>
            </a:pathLst>
          </a:custGeom>
          <a:ln w="12192">
            <a:solidFill>
              <a:srgbClr val="212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20683" y="6432803"/>
            <a:ext cx="8890" cy="365125"/>
          </a:xfrm>
          <a:custGeom>
            <a:avLst/>
            <a:gdLst/>
            <a:ahLst/>
            <a:cxnLst/>
            <a:rect l="l" t="t" r="r" b="b"/>
            <a:pathLst>
              <a:path w="8890" h="365125">
                <a:moveTo>
                  <a:pt x="8636" y="0"/>
                </a:moveTo>
                <a:lnTo>
                  <a:pt x="0" y="365125"/>
                </a:lnTo>
              </a:path>
            </a:pathLst>
          </a:custGeom>
          <a:ln w="12192">
            <a:solidFill>
              <a:srgbClr val="212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6927" y="1124711"/>
            <a:ext cx="11073384" cy="57912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648857" y="3548588"/>
            <a:ext cx="543560" cy="52705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 indent="24130" algn="just">
              <a:lnSpc>
                <a:spcPct val="87100"/>
              </a:lnSpc>
              <a:spcBef>
                <a:spcPts val="285"/>
              </a:spcBef>
            </a:pPr>
            <a:r>
              <a:rPr sz="1200" spc="-105" dirty="0">
                <a:solidFill>
                  <a:srgbClr val="FFFFFF"/>
                </a:solidFill>
                <a:latin typeface="Trebuchet MS"/>
                <a:cs typeface="Trebuchet MS"/>
              </a:rPr>
              <a:t>1.</a:t>
            </a:r>
            <a:r>
              <a:rPr sz="1200" spc="-1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-80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1200" spc="-15" dirty="0">
                <a:solidFill>
                  <a:srgbClr val="FFFFFF"/>
                </a:solidFill>
                <a:latin typeface="Trebuchet MS"/>
                <a:cs typeface="Trebuchet MS"/>
              </a:rPr>
              <a:t>orm  </a:t>
            </a:r>
            <a:r>
              <a:rPr sz="1200" spc="-85" dirty="0">
                <a:solidFill>
                  <a:srgbClr val="FFFFFF"/>
                </a:solidFill>
                <a:latin typeface="Trebuchet MS"/>
                <a:cs typeface="Trebuchet MS"/>
              </a:rPr>
              <a:t>ad</a:t>
            </a:r>
            <a:r>
              <a:rPr sz="1200" spc="-70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1200" spc="-5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200" spc="-7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2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200" spc="4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200" spc="-50" dirty="0">
                <a:solidFill>
                  <a:srgbClr val="FFFFFF"/>
                </a:solidFill>
                <a:latin typeface="Trebuchet MS"/>
                <a:cs typeface="Trebuchet MS"/>
              </a:rPr>
              <a:t>y  </a:t>
            </a:r>
            <a:r>
              <a:rPr sz="1200" spc="-45" dirty="0">
                <a:solidFill>
                  <a:srgbClr val="FFFFFF"/>
                </a:solidFill>
                <a:latin typeface="Trebuchet MS"/>
                <a:cs typeface="Trebuchet MS"/>
              </a:rPr>
              <a:t>group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3445889" y="6552646"/>
            <a:ext cx="2121607" cy="122469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50" spc="10" dirty="0">
                <a:solidFill>
                  <a:srgbClr val="212120"/>
                </a:solidFill>
                <a:latin typeface="Segoe UI"/>
                <a:cs typeface="Segoe UI"/>
              </a:rPr>
              <a:t>Youth</a:t>
            </a:r>
            <a:r>
              <a:rPr sz="650" spc="2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Leaders</a:t>
            </a:r>
            <a:r>
              <a:rPr sz="650" spc="25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for</a:t>
            </a:r>
            <a:r>
              <a:rPr lang="it-IT" sz="650" spc="5" dirty="0">
                <a:solidFill>
                  <a:srgbClr val="212120"/>
                </a:solidFill>
                <a:latin typeface="Segoe UI"/>
                <a:cs typeface="Segoe UI"/>
              </a:rPr>
              <a:t> a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 Sustainable</a:t>
            </a:r>
            <a:r>
              <a:rPr sz="650" spc="1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Future</a:t>
            </a:r>
            <a:r>
              <a:rPr sz="650" spc="3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-</a:t>
            </a:r>
            <a:r>
              <a:rPr sz="650" spc="2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10" dirty="0">
                <a:solidFill>
                  <a:srgbClr val="212120"/>
                </a:solidFill>
                <a:latin typeface="Segoe UI"/>
                <a:cs typeface="Segoe UI"/>
              </a:rPr>
              <a:t>GG8</a:t>
            </a:r>
            <a:r>
              <a:rPr sz="650" spc="2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10" dirty="0">
                <a:solidFill>
                  <a:srgbClr val="212120"/>
                </a:solidFill>
                <a:latin typeface="Segoe UI"/>
                <a:cs typeface="Segoe UI"/>
              </a:rPr>
              <a:t>SC</a:t>
            </a:r>
            <a:r>
              <a:rPr sz="65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Italy</a:t>
            </a:r>
            <a:endParaRPr sz="650" dirty="0">
              <a:latin typeface="Segoe UI"/>
              <a:cs typeface="Segoe UI"/>
            </a:endParaRPr>
          </a:p>
        </p:txBody>
      </p:sp>
      <p:sp>
        <p:nvSpPr>
          <p:cNvPr id="13" name="TextBox 27">
            <a:extLst>
              <a:ext uri="{FF2B5EF4-FFF2-40B4-BE49-F238E27FC236}">
                <a16:creationId xmlns:a16="http://schemas.microsoft.com/office/drawing/2014/main" id="{BC4E5648-66B0-C011-C58A-1383B26798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378" y="241291"/>
            <a:ext cx="7109582" cy="456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>
              <a:lnSpc>
                <a:spcPts val="4000"/>
              </a:lnSpc>
            </a:pPr>
            <a:r>
              <a:rPr lang="en-US" altLang="it-IT" sz="2400" b="1" dirty="0">
                <a:solidFill>
                  <a:srgbClr val="FF0000"/>
                </a:solidFill>
                <a:latin typeface="Oswald" pitchFamily="2" charset="0"/>
              </a:rPr>
              <a:t>LA CITTA’ DI MILANO: SFIDE E OPPORTUNITA’</a:t>
            </a:r>
          </a:p>
        </p:txBody>
      </p:sp>
      <p:graphicFrame>
        <p:nvGraphicFramePr>
          <p:cNvPr id="26" name="Diagramma 25">
            <a:extLst>
              <a:ext uri="{FF2B5EF4-FFF2-40B4-BE49-F238E27FC236}">
                <a16:creationId xmlns:a16="http://schemas.microsoft.com/office/drawing/2014/main" id="{9E463E19-5019-732D-9AF6-70CBD66A47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976754"/>
              </p:ext>
            </p:extLst>
          </p:nvPr>
        </p:nvGraphicFramePr>
        <p:xfrm>
          <a:off x="685800" y="1413184"/>
          <a:ext cx="10413475" cy="2269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7" name="Rettangolo 26">
            <a:extLst>
              <a:ext uri="{FF2B5EF4-FFF2-40B4-BE49-F238E27FC236}">
                <a16:creationId xmlns:a16="http://schemas.microsoft.com/office/drawing/2014/main" id="{6FAA8DF5-9698-B37D-83EA-7A5DBB977003}"/>
              </a:ext>
            </a:extLst>
          </p:cNvPr>
          <p:cNvSpPr/>
          <p:nvPr/>
        </p:nvSpPr>
        <p:spPr>
          <a:xfrm>
            <a:off x="6250867" y="4907660"/>
            <a:ext cx="5076262" cy="1525143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SzPts val="1000"/>
            </a:pPr>
            <a:r>
              <a:rPr lang="it-IT" sz="1500" b="1" u="sng" dirty="0">
                <a:solidFill>
                  <a:schemeClr val="bg1"/>
                </a:solidFill>
                <a:latin typeface="Lato" panose="020F050202020403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Giovani con background migratorio e barriere nell’accesso</a:t>
            </a:r>
            <a:r>
              <a:rPr lang="it-IT" sz="1500" dirty="0">
                <a:solidFill>
                  <a:schemeClr val="bg1"/>
                </a:solidFill>
                <a:latin typeface="Lato" panose="020F050202020403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endParaRPr lang="it-IT" sz="1500" b="1" u="sng" dirty="0">
              <a:solidFill>
                <a:schemeClr val="bg1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500" dirty="0">
                <a:solidFill>
                  <a:schemeClr val="bg1"/>
                </a:solidFill>
                <a:latin typeface="Lato" panose="020F050202020403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Conciliare formazione con esigenze rimesse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500" dirty="0">
                <a:solidFill>
                  <a:schemeClr val="bg1"/>
                </a:solidFill>
                <a:latin typeface="Lato" panose="020F050202020403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Riconoscimento titoli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500" dirty="0">
                <a:solidFill>
                  <a:schemeClr val="bg1"/>
                </a:solidFill>
                <a:latin typeface="Lato" panose="020F050202020403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Lavoro informale 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500" dirty="0">
                <a:solidFill>
                  <a:schemeClr val="bg1"/>
                </a:solidFill>
                <a:latin typeface="Lato" panose="020F050202020403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Limite dell’assolvimento scolastico</a:t>
            </a:r>
          </a:p>
        </p:txBody>
      </p:sp>
      <p:sp>
        <p:nvSpPr>
          <p:cNvPr id="28" name="Freccia destra con strisce 27">
            <a:extLst>
              <a:ext uri="{FF2B5EF4-FFF2-40B4-BE49-F238E27FC236}">
                <a16:creationId xmlns:a16="http://schemas.microsoft.com/office/drawing/2014/main" id="{ACA51245-AE53-E713-F775-4C773C7B0E94}"/>
              </a:ext>
            </a:extLst>
          </p:cNvPr>
          <p:cNvSpPr/>
          <p:nvPr/>
        </p:nvSpPr>
        <p:spPr>
          <a:xfrm rot="5400000">
            <a:off x="8621155" y="4201558"/>
            <a:ext cx="431261" cy="614427"/>
          </a:xfrm>
          <a:prstGeom prst="striped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8678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1231900"/>
            <a:chOff x="0" y="0"/>
            <a:chExt cx="12192000" cy="1231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117195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08788" y="149352"/>
              <a:ext cx="11767185" cy="1082040"/>
            </a:xfrm>
            <a:custGeom>
              <a:avLst/>
              <a:gdLst/>
              <a:ahLst/>
              <a:cxnLst/>
              <a:rect l="l" t="t" r="r" b="b"/>
              <a:pathLst>
                <a:path w="11767185" h="1082040">
                  <a:moveTo>
                    <a:pt x="11766804" y="0"/>
                  </a:moveTo>
                  <a:lnTo>
                    <a:pt x="0" y="0"/>
                  </a:lnTo>
                  <a:lnTo>
                    <a:pt x="0" y="1082039"/>
                  </a:lnTo>
                  <a:lnTo>
                    <a:pt x="11766804" y="1082039"/>
                  </a:lnTo>
                  <a:lnTo>
                    <a:pt x="117668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3316" y="6425182"/>
            <a:ext cx="2401824" cy="380998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3288791" y="6432803"/>
            <a:ext cx="8890" cy="365125"/>
          </a:xfrm>
          <a:custGeom>
            <a:avLst/>
            <a:gdLst/>
            <a:ahLst/>
            <a:cxnLst/>
            <a:rect l="l" t="t" r="r" b="b"/>
            <a:pathLst>
              <a:path w="8889" h="365125">
                <a:moveTo>
                  <a:pt x="8636" y="0"/>
                </a:moveTo>
                <a:lnTo>
                  <a:pt x="0" y="365125"/>
                </a:lnTo>
              </a:path>
            </a:pathLst>
          </a:custGeom>
          <a:ln w="12192">
            <a:solidFill>
              <a:srgbClr val="212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20683" y="6432803"/>
            <a:ext cx="8890" cy="365125"/>
          </a:xfrm>
          <a:custGeom>
            <a:avLst/>
            <a:gdLst/>
            <a:ahLst/>
            <a:cxnLst/>
            <a:rect l="l" t="t" r="r" b="b"/>
            <a:pathLst>
              <a:path w="8890" h="365125">
                <a:moveTo>
                  <a:pt x="8636" y="0"/>
                </a:moveTo>
                <a:lnTo>
                  <a:pt x="0" y="365125"/>
                </a:lnTo>
              </a:path>
            </a:pathLst>
          </a:custGeom>
          <a:ln w="12192">
            <a:solidFill>
              <a:srgbClr val="212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6927" y="1124711"/>
            <a:ext cx="11073384" cy="57912"/>
          </a:xfrm>
          <a:prstGeom prst="rect">
            <a:avLst/>
          </a:prstGeom>
        </p:spPr>
      </p:pic>
      <p:sp>
        <p:nvSpPr>
          <p:cNvPr id="70" name="object 70"/>
          <p:cNvSpPr txBox="1"/>
          <p:nvPr/>
        </p:nvSpPr>
        <p:spPr>
          <a:xfrm>
            <a:off x="3445890" y="6552647"/>
            <a:ext cx="2022730" cy="122469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50" spc="10" dirty="0">
                <a:solidFill>
                  <a:srgbClr val="212120"/>
                </a:solidFill>
                <a:latin typeface="Segoe UI"/>
                <a:cs typeface="Segoe UI"/>
              </a:rPr>
              <a:t>Youth</a:t>
            </a:r>
            <a:r>
              <a:rPr sz="650" spc="2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Leaders</a:t>
            </a:r>
            <a:r>
              <a:rPr sz="650" spc="25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for</a:t>
            </a:r>
            <a:r>
              <a:rPr lang="it-IT" sz="650" spc="5" dirty="0">
                <a:solidFill>
                  <a:srgbClr val="212120"/>
                </a:solidFill>
                <a:latin typeface="Segoe UI"/>
                <a:cs typeface="Segoe UI"/>
              </a:rPr>
              <a:t> a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 Sustainable</a:t>
            </a:r>
            <a:r>
              <a:rPr sz="650" spc="1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Future</a:t>
            </a:r>
            <a:r>
              <a:rPr sz="650" spc="3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-</a:t>
            </a:r>
            <a:r>
              <a:rPr sz="650" spc="2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10" dirty="0">
                <a:solidFill>
                  <a:srgbClr val="212120"/>
                </a:solidFill>
                <a:latin typeface="Segoe UI"/>
                <a:cs typeface="Segoe UI"/>
              </a:rPr>
              <a:t>GG8</a:t>
            </a:r>
            <a:r>
              <a:rPr sz="650" spc="2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10" dirty="0">
                <a:solidFill>
                  <a:srgbClr val="212120"/>
                </a:solidFill>
                <a:latin typeface="Segoe UI"/>
                <a:cs typeface="Segoe UI"/>
              </a:rPr>
              <a:t>SC</a:t>
            </a:r>
            <a:r>
              <a:rPr sz="65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Italy</a:t>
            </a:r>
            <a:endParaRPr sz="650" dirty="0">
              <a:latin typeface="Segoe UI"/>
              <a:cs typeface="Segoe UI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4EA6AEA-F65C-C5CA-11A0-E700092F340C}"/>
              </a:ext>
            </a:extLst>
          </p:cNvPr>
          <p:cNvSpPr txBox="1"/>
          <p:nvPr/>
        </p:nvSpPr>
        <p:spPr>
          <a:xfrm>
            <a:off x="594742" y="1942653"/>
            <a:ext cx="1152601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1600" dirty="0">
                <a:latin typeface="Lato" panose="020F0502020204030203" pitchFamily="34" charset="0"/>
              </a:rPr>
              <a:t>Importanza dell’</a:t>
            </a:r>
            <a:r>
              <a:rPr lang="it-IT" sz="1600" b="1" dirty="0">
                <a:solidFill>
                  <a:schemeClr val="tx2"/>
                </a:solidFill>
                <a:latin typeface="Lato" panose="020F0502020204030203" pitchFamily="34" charset="0"/>
              </a:rPr>
              <a:t>orientamento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1600" dirty="0">
                <a:latin typeface="Lato" panose="020F0502020204030203" pitchFamily="34" charset="0"/>
              </a:rPr>
              <a:t>Costruzione di una formazione che sia al passo con </a:t>
            </a:r>
            <a:r>
              <a:rPr lang="it-IT" sz="1600" b="1" dirty="0">
                <a:solidFill>
                  <a:schemeClr val="tx2"/>
                </a:solidFill>
                <a:latin typeface="Lato" panose="020F0502020204030203" pitchFamily="34" charset="0"/>
              </a:rPr>
              <a:t>le nuove trasformazioni del mondo del lavoro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1600" dirty="0">
                <a:latin typeface="Lato" panose="020F0502020204030203" pitchFamily="34" charset="0"/>
              </a:rPr>
              <a:t>Rafforzamento della </a:t>
            </a:r>
            <a:r>
              <a:rPr lang="it-IT" sz="1600" b="1" dirty="0">
                <a:solidFill>
                  <a:schemeClr val="tx2"/>
                </a:solidFill>
                <a:latin typeface="Lato" panose="020F0502020204030203" pitchFamily="34" charset="0"/>
              </a:rPr>
              <a:t>dualità tra la filiera dell’istruzione </a:t>
            </a:r>
            <a:r>
              <a:rPr lang="it-IT" sz="1600" dirty="0">
                <a:latin typeface="Lato" panose="020F0502020204030203" pitchFamily="34" charset="0"/>
              </a:rPr>
              <a:t>e il </a:t>
            </a:r>
            <a:r>
              <a:rPr lang="it-IT" sz="1600" b="1" dirty="0">
                <a:solidFill>
                  <a:schemeClr val="tx2"/>
                </a:solidFill>
                <a:latin typeface="Lato" panose="020F0502020204030203" pitchFamily="34" charset="0"/>
              </a:rPr>
              <a:t>mondo produttivo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1600" dirty="0">
                <a:latin typeface="Lato" panose="020F0502020204030203" pitchFamily="34" charset="0"/>
              </a:rPr>
              <a:t>Creazione di </a:t>
            </a:r>
            <a:r>
              <a:rPr lang="it-IT" sz="1600" b="1" dirty="0">
                <a:solidFill>
                  <a:schemeClr val="tx2"/>
                </a:solidFill>
                <a:latin typeface="Lato" panose="020F0502020204030203" pitchFamily="34" charset="0"/>
              </a:rPr>
              <a:t>profili ibridi </a:t>
            </a:r>
            <a:r>
              <a:rPr lang="it-IT" sz="1600" dirty="0">
                <a:latin typeface="Lato" panose="020F0502020204030203" pitchFamily="34" charset="0"/>
              </a:rPr>
              <a:t>(figure trasversali)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1600" dirty="0">
                <a:latin typeface="Lato" panose="020F0502020204030203" pitchFamily="34" charset="0"/>
              </a:rPr>
              <a:t>Necessità di dare l’opportunità a </a:t>
            </a:r>
            <a:r>
              <a:rPr lang="it-IT" sz="1600" dirty="0" err="1">
                <a:latin typeface="Lato" panose="020F0502020204030203" pitchFamily="34" charset="0"/>
              </a:rPr>
              <a:t>tutt</a:t>
            </a:r>
            <a:r>
              <a:rPr lang="it-IT" sz="1600" dirty="0">
                <a:latin typeface="Lato" panose="020F0502020204030203" pitchFamily="34" charset="0"/>
              </a:rPr>
              <a:t>* i ragazzi e le ragazze di fare </a:t>
            </a:r>
            <a:r>
              <a:rPr lang="it-IT" sz="1600" b="1" dirty="0">
                <a:solidFill>
                  <a:schemeClr val="tx2"/>
                </a:solidFill>
                <a:latin typeface="Lato" panose="020F0502020204030203" pitchFamily="34" charset="0"/>
              </a:rPr>
              <a:t>esperienze formative, anche all’estero</a:t>
            </a:r>
          </a:p>
        </p:txBody>
      </p:sp>
      <p:grpSp>
        <p:nvGrpSpPr>
          <p:cNvPr id="13" name="Group 26">
            <a:extLst>
              <a:ext uri="{FF2B5EF4-FFF2-40B4-BE49-F238E27FC236}">
                <a16:creationId xmlns:a16="http://schemas.microsoft.com/office/drawing/2014/main" id="{1507E4F1-95BE-5186-48F8-181261B9E99F}"/>
              </a:ext>
            </a:extLst>
          </p:cNvPr>
          <p:cNvGrpSpPr>
            <a:grpSpLocks/>
          </p:cNvGrpSpPr>
          <p:nvPr/>
        </p:nvGrpSpPr>
        <p:grpSpPr bwMode="auto">
          <a:xfrm>
            <a:off x="566926" y="166289"/>
            <a:ext cx="11338799" cy="810092"/>
            <a:chOff x="-41062" y="-106309"/>
            <a:chExt cx="22683205" cy="1621255"/>
          </a:xfrm>
        </p:grpSpPr>
        <p:sp>
          <p:nvSpPr>
            <p:cNvPr id="15" name="TextBox 27">
              <a:extLst>
                <a:ext uri="{FF2B5EF4-FFF2-40B4-BE49-F238E27FC236}">
                  <a16:creationId xmlns:a16="http://schemas.microsoft.com/office/drawing/2014/main" id="{6A5E4875-425C-85B5-C195-A161791F84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41062" y="-106309"/>
              <a:ext cx="11213320" cy="9140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eaLnBrk="1" hangingPunct="1">
                <a:lnSpc>
                  <a:spcPts val="4000"/>
                </a:lnSpc>
              </a:pPr>
              <a:r>
                <a:rPr lang="en-US" altLang="it-IT" sz="2400" b="1" dirty="0">
                  <a:solidFill>
                    <a:srgbClr val="FF0000"/>
                  </a:solidFill>
                  <a:latin typeface="Oswald" pitchFamily="2" charset="0"/>
                </a:rPr>
                <a:t>LE NUOVE TRASFORMAZIONI ECONOMICHE</a:t>
              </a:r>
            </a:p>
          </p:txBody>
        </p:sp>
        <p:sp>
          <p:nvSpPr>
            <p:cNvPr id="16" name="TextBox 28">
              <a:extLst>
                <a:ext uri="{FF2B5EF4-FFF2-40B4-BE49-F238E27FC236}">
                  <a16:creationId xmlns:a16="http://schemas.microsoft.com/office/drawing/2014/main" id="{FF39D553-40C9-B9CD-870F-A612233299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41060" y="894366"/>
              <a:ext cx="22683203" cy="620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eaLnBrk="1" hangingPunct="1">
                <a:lnSpc>
                  <a:spcPts val="2613"/>
                </a:lnSpc>
              </a:pPr>
              <a:r>
                <a:rPr lang="en-US" altLang="it-IT" sz="2000" b="1" dirty="0">
                  <a:solidFill>
                    <a:srgbClr val="2B2929"/>
                  </a:solidFill>
                  <a:latin typeface="Oswald" pitchFamily="2" charset="0"/>
                </a:rPr>
                <a:t>NECESSITÀ, OPPORTUNITÀ E ALLEANZE STRATEGICHE</a:t>
              </a:r>
            </a:p>
          </p:txBody>
        </p:sp>
      </p:grp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812872E2-30DC-F2FA-C977-507D26A327C7}"/>
              </a:ext>
            </a:extLst>
          </p:cNvPr>
          <p:cNvSpPr txBox="1"/>
          <p:nvPr/>
        </p:nvSpPr>
        <p:spPr>
          <a:xfrm>
            <a:off x="594742" y="1296719"/>
            <a:ext cx="113812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dirty="0">
                <a:latin typeface="Lato" panose="020F0502020204030203" pitchFamily="34" charset="0"/>
              </a:rPr>
              <a:t>Il mercato del lavoro sta assistendo a grandi trasformazioni. Occorre perciò definire buone pratiche per dare ai giovani e alle giovani l’opportunità di inserirsi nel mondo del lavoro, stando al passo con le nuove trasformazioni e transizioni in atto:</a:t>
            </a:r>
          </a:p>
        </p:txBody>
      </p:sp>
      <p:graphicFrame>
        <p:nvGraphicFramePr>
          <p:cNvPr id="18" name="Segnaposto contenuto 7">
            <a:extLst>
              <a:ext uri="{FF2B5EF4-FFF2-40B4-BE49-F238E27FC236}">
                <a16:creationId xmlns:a16="http://schemas.microsoft.com/office/drawing/2014/main" id="{67CA0F4C-CB27-E864-BD7B-98CC9535E4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5297275"/>
              </p:ext>
            </p:extLst>
          </p:nvPr>
        </p:nvGraphicFramePr>
        <p:xfrm>
          <a:off x="2384289" y="3403600"/>
          <a:ext cx="9591684" cy="292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0" name="Ovale 19">
            <a:extLst>
              <a:ext uri="{FF2B5EF4-FFF2-40B4-BE49-F238E27FC236}">
                <a16:creationId xmlns:a16="http://schemas.microsoft.com/office/drawing/2014/main" id="{9BCDACDA-E362-1353-0F17-EBE02331CF5B}"/>
              </a:ext>
            </a:extLst>
          </p:cNvPr>
          <p:cNvSpPr/>
          <p:nvPr/>
        </p:nvSpPr>
        <p:spPr>
          <a:xfrm>
            <a:off x="198628" y="4096227"/>
            <a:ext cx="2003289" cy="150228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  <a:latin typeface="Lato" panose="020F0502020204030203" pitchFamily="34" charset="0"/>
              </a:rPr>
              <a:t>La costruzione di una rete</a:t>
            </a:r>
          </a:p>
        </p:txBody>
      </p:sp>
    </p:spTree>
    <p:extLst>
      <p:ext uri="{BB962C8B-B14F-4D97-AF65-F5344CB8AC3E}">
        <p14:creationId xmlns:p14="http://schemas.microsoft.com/office/powerpoint/2010/main" val="41689652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7847"/>
            <a:ext cx="12192000" cy="1231900"/>
            <a:chOff x="0" y="0"/>
            <a:chExt cx="12192000" cy="1231900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0" cy="117195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08788" y="149352"/>
              <a:ext cx="11767185" cy="1082040"/>
            </a:xfrm>
            <a:custGeom>
              <a:avLst/>
              <a:gdLst/>
              <a:ahLst/>
              <a:cxnLst/>
              <a:rect l="l" t="t" r="r" b="b"/>
              <a:pathLst>
                <a:path w="11767185" h="1082040">
                  <a:moveTo>
                    <a:pt x="11766804" y="0"/>
                  </a:moveTo>
                  <a:lnTo>
                    <a:pt x="0" y="0"/>
                  </a:lnTo>
                  <a:lnTo>
                    <a:pt x="0" y="1082039"/>
                  </a:lnTo>
                  <a:lnTo>
                    <a:pt x="11766804" y="1082039"/>
                  </a:lnTo>
                  <a:lnTo>
                    <a:pt x="117668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3316" y="6425182"/>
            <a:ext cx="2401824" cy="380998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3288791" y="6432803"/>
            <a:ext cx="8890" cy="365125"/>
          </a:xfrm>
          <a:custGeom>
            <a:avLst/>
            <a:gdLst/>
            <a:ahLst/>
            <a:cxnLst/>
            <a:rect l="l" t="t" r="r" b="b"/>
            <a:pathLst>
              <a:path w="8889" h="365125">
                <a:moveTo>
                  <a:pt x="8636" y="0"/>
                </a:moveTo>
                <a:lnTo>
                  <a:pt x="0" y="365125"/>
                </a:lnTo>
              </a:path>
            </a:pathLst>
          </a:custGeom>
          <a:ln w="12192">
            <a:solidFill>
              <a:srgbClr val="212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20683" y="6432803"/>
            <a:ext cx="8890" cy="365125"/>
          </a:xfrm>
          <a:custGeom>
            <a:avLst/>
            <a:gdLst/>
            <a:ahLst/>
            <a:cxnLst/>
            <a:rect l="l" t="t" r="r" b="b"/>
            <a:pathLst>
              <a:path w="8890" h="365125">
                <a:moveTo>
                  <a:pt x="8636" y="0"/>
                </a:moveTo>
                <a:lnTo>
                  <a:pt x="0" y="365125"/>
                </a:lnTo>
              </a:path>
            </a:pathLst>
          </a:custGeom>
          <a:ln w="12192">
            <a:solidFill>
              <a:srgbClr val="212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6927" y="1124711"/>
            <a:ext cx="11073384" cy="57912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035507" y="3674109"/>
            <a:ext cx="543560" cy="52705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 indent="24130" algn="just">
              <a:lnSpc>
                <a:spcPct val="87100"/>
              </a:lnSpc>
              <a:spcBef>
                <a:spcPts val="285"/>
              </a:spcBef>
            </a:pPr>
            <a:r>
              <a:rPr sz="1200" spc="-105" dirty="0">
                <a:solidFill>
                  <a:srgbClr val="FFFFFF"/>
                </a:solidFill>
                <a:latin typeface="Trebuchet MS"/>
                <a:cs typeface="Trebuchet MS"/>
              </a:rPr>
              <a:t>1.</a:t>
            </a:r>
            <a:r>
              <a:rPr sz="1200" spc="-1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-80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1200" spc="-15" dirty="0">
                <a:solidFill>
                  <a:srgbClr val="FFFFFF"/>
                </a:solidFill>
                <a:latin typeface="Trebuchet MS"/>
                <a:cs typeface="Trebuchet MS"/>
              </a:rPr>
              <a:t>orm  </a:t>
            </a:r>
            <a:r>
              <a:rPr sz="1200" spc="-85" dirty="0">
                <a:solidFill>
                  <a:srgbClr val="FFFFFF"/>
                </a:solidFill>
                <a:latin typeface="Trebuchet MS"/>
                <a:cs typeface="Trebuchet MS"/>
              </a:rPr>
              <a:t>ad</a:t>
            </a:r>
            <a:r>
              <a:rPr sz="1200" spc="-70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1200" spc="-5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200" spc="-7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2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200" spc="4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200" spc="-50" dirty="0">
                <a:solidFill>
                  <a:srgbClr val="FFFFFF"/>
                </a:solidFill>
                <a:latin typeface="Trebuchet MS"/>
                <a:cs typeface="Trebuchet MS"/>
              </a:rPr>
              <a:t>y  </a:t>
            </a:r>
            <a:r>
              <a:rPr sz="1200" spc="-45" dirty="0">
                <a:solidFill>
                  <a:srgbClr val="FFFFFF"/>
                </a:solidFill>
                <a:latin typeface="Trebuchet MS"/>
                <a:cs typeface="Trebuchet MS"/>
              </a:rPr>
              <a:t>group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3445889" y="6552646"/>
            <a:ext cx="2235389" cy="122469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50" spc="10" dirty="0">
                <a:solidFill>
                  <a:srgbClr val="212120"/>
                </a:solidFill>
                <a:latin typeface="Segoe UI"/>
                <a:cs typeface="Segoe UI"/>
              </a:rPr>
              <a:t>Youth</a:t>
            </a:r>
            <a:r>
              <a:rPr sz="650" spc="2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Leaders</a:t>
            </a:r>
            <a:r>
              <a:rPr sz="650" spc="25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for</a:t>
            </a:r>
            <a:r>
              <a:rPr lang="it-IT" sz="650" spc="5" dirty="0">
                <a:solidFill>
                  <a:srgbClr val="212120"/>
                </a:solidFill>
                <a:latin typeface="Segoe UI"/>
                <a:cs typeface="Segoe UI"/>
              </a:rPr>
              <a:t> a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 Sustainable</a:t>
            </a:r>
            <a:r>
              <a:rPr sz="650" spc="1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Future</a:t>
            </a:r>
            <a:r>
              <a:rPr sz="650" spc="3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-</a:t>
            </a:r>
            <a:r>
              <a:rPr sz="650" spc="2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10" dirty="0">
                <a:solidFill>
                  <a:srgbClr val="212120"/>
                </a:solidFill>
                <a:latin typeface="Segoe UI"/>
                <a:cs typeface="Segoe UI"/>
              </a:rPr>
              <a:t>GG8</a:t>
            </a:r>
            <a:r>
              <a:rPr sz="650" spc="2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10" dirty="0">
                <a:solidFill>
                  <a:srgbClr val="212120"/>
                </a:solidFill>
                <a:latin typeface="Segoe UI"/>
                <a:cs typeface="Segoe UI"/>
              </a:rPr>
              <a:t>SC</a:t>
            </a:r>
            <a:r>
              <a:rPr sz="65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Italy</a:t>
            </a:r>
            <a:endParaRPr sz="650" dirty="0">
              <a:latin typeface="Segoe UI"/>
              <a:cs typeface="Segoe UI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2DD82B3-BC8E-1962-75DD-99348B276BF4}"/>
              </a:ext>
            </a:extLst>
          </p:cNvPr>
          <p:cNvSpPr txBox="1"/>
          <p:nvPr/>
        </p:nvSpPr>
        <p:spPr>
          <a:xfrm>
            <a:off x="2438400" y="2778114"/>
            <a:ext cx="8210173" cy="597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it-IT" sz="1600" dirty="0">
                <a:solidFill>
                  <a:srgbClr val="000000"/>
                </a:solidFill>
                <a:latin typeface="Lato" panose="020F050202020403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Attraverso GESI (Gender Equity and Social </a:t>
            </a:r>
            <a:r>
              <a:rPr lang="it-IT" sz="1600" dirty="0" err="1">
                <a:solidFill>
                  <a:srgbClr val="000000"/>
                </a:solidFill>
                <a:latin typeface="Lato" panose="020F050202020403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Inclusion</a:t>
            </a:r>
            <a:r>
              <a:rPr lang="it-IT" sz="1600" dirty="0">
                <a:solidFill>
                  <a:srgbClr val="000000"/>
                </a:solidFill>
                <a:latin typeface="Lato" panose="020F050202020403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si può lavorare per introdurre una </a:t>
            </a:r>
            <a:r>
              <a:rPr lang="it-IT" sz="1600" b="1" dirty="0">
                <a:solidFill>
                  <a:srgbClr val="000000"/>
                </a:solidFill>
                <a:latin typeface="Lato" panose="020F050202020403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prospettiva di inclusione sociale </a:t>
            </a:r>
            <a:r>
              <a:rPr lang="it-IT" sz="1600" dirty="0">
                <a:solidFill>
                  <a:srgbClr val="000000"/>
                </a:solidFill>
                <a:latin typeface="Lato" panose="020F050202020403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all’interno dei contesti lavorativi e  formativi</a:t>
            </a:r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21F1037A-9A33-2BCC-EF60-E70BEB937EFE}"/>
              </a:ext>
            </a:extLst>
          </p:cNvPr>
          <p:cNvGrpSpPr/>
          <p:nvPr/>
        </p:nvGrpSpPr>
        <p:grpSpPr>
          <a:xfrm>
            <a:off x="235459" y="3596434"/>
            <a:ext cx="11566651" cy="2728166"/>
            <a:chOff x="3809601" y="3223310"/>
            <a:chExt cx="6308385" cy="3032079"/>
          </a:xfrm>
          <a:solidFill>
            <a:srgbClr val="FF0000"/>
          </a:solidFill>
        </p:grpSpPr>
        <p:sp>
          <p:nvSpPr>
            <p:cNvPr id="15" name="Rectangle 9">
              <a:extLst>
                <a:ext uri="{FF2B5EF4-FFF2-40B4-BE49-F238E27FC236}">
                  <a16:creationId xmlns:a16="http://schemas.microsoft.com/office/drawing/2014/main" id="{6CB8DF6F-4039-83A5-C6E7-2A7CB8C512D2}"/>
                </a:ext>
              </a:extLst>
            </p:cNvPr>
            <p:cNvSpPr/>
            <p:nvPr/>
          </p:nvSpPr>
          <p:spPr>
            <a:xfrm>
              <a:off x="3819169" y="5266394"/>
              <a:ext cx="6298817" cy="988995"/>
            </a:xfrm>
            <a:prstGeom prst="rect">
              <a:avLst/>
            </a:prstGeom>
            <a:grpFill/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Lato" panose="020F0502020204030203" pitchFamily="34" charset="0"/>
                  <a:cs typeface="Gill Sans Infant Std"/>
                </a:rPr>
                <a:t>Sessioni di sensibilizzazione sull'inclusione sociale e di genere per insegnanti, scuole, genitori, datori di lavoro e delle istituzioni; </a:t>
              </a:r>
              <a:r>
                <a:rPr lang="it-IT" sz="1400" dirty="0">
                  <a:latin typeface="Lato" panose="020F0502020204030203" pitchFamily="34" charset="0"/>
                  <a:cs typeface="Gill Sans Infant Std"/>
                  <a:sym typeface="Wingdings" panose="05000000000000000000" pitchFamily="2" charset="2"/>
                </a:rPr>
                <a:t></a:t>
              </a:r>
              <a:r>
                <a:rPr lang="it-IT" sz="1400" dirty="0">
                  <a:latin typeface="Lato" panose="020F0502020204030203" pitchFamily="34" charset="0"/>
                </a:rPr>
                <a:t>Necessità di formazione per modificare atteggiamenti </a:t>
              </a:r>
              <a:endParaRPr lang="en-US" sz="1400" dirty="0">
                <a:latin typeface="Lato" panose="020F0502020204030203" pitchFamily="34" charset="0"/>
              </a:endParaRPr>
            </a:p>
          </p:txBody>
        </p:sp>
        <p:sp>
          <p:nvSpPr>
            <p:cNvPr id="16" name="Rectangle 10">
              <a:extLst>
                <a:ext uri="{FF2B5EF4-FFF2-40B4-BE49-F238E27FC236}">
                  <a16:creationId xmlns:a16="http://schemas.microsoft.com/office/drawing/2014/main" id="{A86A6956-4DC1-31A4-FFB2-1D7EF428F75E}"/>
                </a:ext>
              </a:extLst>
            </p:cNvPr>
            <p:cNvSpPr/>
            <p:nvPr/>
          </p:nvSpPr>
          <p:spPr>
            <a:xfrm>
              <a:off x="3809601" y="3223310"/>
              <a:ext cx="6298817" cy="808765"/>
            </a:xfrm>
            <a:prstGeom prst="rec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Lato" panose="020F0502020204030203" pitchFamily="34" charset="0"/>
                  <a:cs typeface="Gill Sans Infant Std"/>
                </a:rPr>
                <a:t>Favorire le competenze dei docenti per leggere la pluralità dei bisogni formativi per una didattica inclusiva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Lato" panose="020F0502020204030203" pitchFamily="34" charset="0"/>
                  <a:cs typeface="Gill Sans Infant Std"/>
                </a:rPr>
                <a:t>Sensibilizzazione dei genitori e della comunità educante, per valorizzare le diversità e promuovere un’educazione inclusiva</a:t>
              </a:r>
              <a:endParaRPr lang="en-US" sz="1400" dirty="0">
                <a:latin typeface="Lato" panose="020F0502020204030203" pitchFamily="34" charset="0"/>
                <a:cs typeface="Gill Sans Infant Std"/>
              </a:endParaRPr>
            </a:p>
          </p:txBody>
        </p:sp>
        <p:sp>
          <p:nvSpPr>
            <p:cNvPr id="17" name="Rectangle 12">
              <a:extLst>
                <a:ext uri="{FF2B5EF4-FFF2-40B4-BE49-F238E27FC236}">
                  <a16:creationId xmlns:a16="http://schemas.microsoft.com/office/drawing/2014/main" id="{64AB1D14-EB45-3587-93C2-50C240B93A2D}"/>
                </a:ext>
              </a:extLst>
            </p:cNvPr>
            <p:cNvSpPr/>
            <p:nvPr/>
          </p:nvSpPr>
          <p:spPr>
            <a:xfrm>
              <a:off x="3819169" y="4116548"/>
              <a:ext cx="6298817" cy="986108"/>
            </a:xfrm>
            <a:prstGeom prst="rec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Lato" panose="020F0502020204030203" pitchFamily="34" charset="0"/>
                  <a:cs typeface="Gill Sans Infant Std"/>
                </a:rPr>
                <a:t>Costruzione di un </a:t>
              </a:r>
              <a:r>
                <a:rPr lang="it-IT" sz="1400" b="1" dirty="0">
                  <a:latin typeface="Lato" panose="020F0502020204030203" pitchFamily="34" charset="0"/>
                  <a:cs typeface="Gill Sans Infant Std"/>
                </a:rPr>
                <a:t>ambiente di lavoro inclusivo e accogliente</a:t>
              </a:r>
              <a:r>
                <a:rPr lang="it-IT" sz="1400" dirty="0">
                  <a:latin typeface="Lato" panose="020F0502020204030203" pitchFamily="34" charset="0"/>
                  <a:cs typeface="Gill Sans Infant Std"/>
                </a:rPr>
                <a:t>, in modo che i contesti lavorativi e di formazione professionale sappiano riconoscere e comprendere le differenze</a:t>
              </a:r>
              <a:endParaRPr lang="en-US" sz="1400" dirty="0">
                <a:latin typeface="Lato" panose="020F0502020204030203" pitchFamily="34" charset="0"/>
              </a:endParaRPr>
            </a:p>
          </p:txBody>
        </p:sp>
      </p:grp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60A7D5E7-434B-5EA2-C24A-9CDE563C2C66}"/>
              </a:ext>
            </a:extLst>
          </p:cNvPr>
          <p:cNvSpPr txBox="1"/>
          <p:nvPr/>
        </p:nvSpPr>
        <p:spPr>
          <a:xfrm>
            <a:off x="751944" y="1498733"/>
            <a:ext cx="111791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1" u="sng" dirty="0">
                <a:solidFill>
                  <a:srgbClr val="FF0000"/>
                </a:solidFill>
                <a:latin typeface="Lato" panose="020F0502020204030203" pitchFamily="34" charset="0"/>
              </a:rPr>
              <a:t>Barriere che portano ostacoli nell’accesso al mondo del lavoro</a:t>
            </a:r>
          </a:p>
          <a:p>
            <a:r>
              <a:rPr lang="it-IT" sz="1600" b="1" dirty="0">
                <a:solidFill>
                  <a:srgbClr val="FF0000"/>
                </a:solidFill>
                <a:effectLst/>
                <a:latin typeface="Lato" panose="020F0502020204030203" pitchFamily="34" charset="0"/>
                <a:sym typeface="Wingdings" panose="05000000000000000000" pitchFamily="2" charset="2"/>
              </a:rPr>
              <a:t> </a:t>
            </a:r>
            <a:r>
              <a:rPr lang="it-IT" sz="1600" dirty="0">
                <a:effectLst/>
                <a:latin typeface="Lato" panose="020F0502020204030203" pitchFamily="34" charset="0"/>
              </a:rPr>
              <a:t>povertà economica, genere, background migratorio, identità di genere e orientamento sessuale, appartenenza a minoranze, genitorialità</a:t>
            </a:r>
            <a:endParaRPr lang="it-IT" sz="1600" dirty="0">
              <a:latin typeface="Lato" panose="020F0502020204030203" pitchFamily="34" charset="0"/>
            </a:endParaRPr>
          </a:p>
        </p:txBody>
      </p:sp>
      <p:grpSp>
        <p:nvGrpSpPr>
          <p:cNvPr id="10" name="Group 26">
            <a:extLst>
              <a:ext uri="{FF2B5EF4-FFF2-40B4-BE49-F238E27FC236}">
                <a16:creationId xmlns:a16="http://schemas.microsoft.com/office/drawing/2014/main" id="{17A61DF2-2205-0B6A-EF28-1B35B407BFAA}"/>
              </a:ext>
            </a:extLst>
          </p:cNvPr>
          <p:cNvGrpSpPr>
            <a:grpSpLocks/>
          </p:cNvGrpSpPr>
          <p:nvPr/>
        </p:nvGrpSpPr>
        <p:grpSpPr bwMode="auto">
          <a:xfrm>
            <a:off x="463311" y="206416"/>
            <a:ext cx="11338799" cy="810092"/>
            <a:chOff x="-41062" y="-106309"/>
            <a:chExt cx="22683205" cy="1621255"/>
          </a:xfrm>
        </p:grpSpPr>
        <p:sp>
          <p:nvSpPr>
            <p:cNvPr id="12" name="TextBox 27">
              <a:extLst>
                <a:ext uri="{FF2B5EF4-FFF2-40B4-BE49-F238E27FC236}">
                  <a16:creationId xmlns:a16="http://schemas.microsoft.com/office/drawing/2014/main" id="{6537AC17-E92A-BECC-AED8-731B7F1530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41062" y="-106309"/>
              <a:ext cx="10231235" cy="9140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eaLnBrk="1" hangingPunct="1">
                <a:lnSpc>
                  <a:spcPts val="4000"/>
                </a:lnSpc>
              </a:pPr>
              <a:r>
                <a:rPr lang="en-US" altLang="it-IT" sz="2400" b="1" dirty="0">
                  <a:solidFill>
                    <a:srgbClr val="FF0000"/>
                  </a:solidFill>
                  <a:latin typeface="Oswald" pitchFamily="2" charset="0"/>
                </a:rPr>
                <a:t>INCLUSIONE</a:t>
              </a:r>
            </a:p>
          </p:txBody>
        </p:sp>
        <p:sp>
          <p:nvSpPr>
            <p:cNvPr id="18" name="TextBox 28">
              <a:extLst>
                <a:ext uri="{FF2B5EF4-FFF2-40B4-BE49-F238E27FC236}">
                  <a16:creationId xmlns:a16="http://schemas.microsoft.com/office/drawing/2014/main" id="{4F6E70E3-5243-F943-8C5B-7F7F8C5D31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41060" y="894366"/>
              <a:ext cx="22683203" cy="620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eaLnBrk="1" hangingPunct="1">
                <a:lnSpc>
                  <a:spcPts val="2613"/>
                </a:lnSpc>
              </a:pPr>
              <a:r>
                <a:rPr lang="en-US" altLang="it-IT" b="1" dirty="0">
                  <a:solidFill>
                    <a:srgbClr val="2B2929"/>
                  </a:solidFill>
                  <a:latin typeface="Oswald" pitchFamily="2" charset="0"/>
                </a:rPr>
                <a:t>COME INTEGRARE UNA PROSPETTIVA DI INCLUSIONE SOCIALE IN MODO COERENTE NEI CONTESTI FORMATIVI E LAVORATIVI</a:t>
              </a:r>
              <a:r>
                <a:rPr lang="en-US" altLang="it-IT" sz="2000" b="1" dirty="0">
                  <a:solidFill>
                    <a:srgbClr val="2B2929"/>
                  </a:solidFill>
                  <a:latin typeface="Oswald" pitchFamily="2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24387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944F915E-0C25-40DF-A575-11D20AEDC11D}"/>
              </a:ext>
            </a:extLst>
          </p:cNvPr>
          <p:cNvSpPr txBox="1"/>
          <p:nvPr/>
        </p:nvSpPr>
        <p:spPr>
          <a:xfrm>
            <a:off x="5257800" y="2721114"/>
            <a:ext cx="2057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latin typeface="Oswald" pitchFamily="2" charset="0"/>
              </a:rPr>
              <a:t>GRAZIE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1171955"/>
            <a:chOff x="0" y="0"/>
            <a:chExt cx="12192000" cy="1231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117195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08788" y="149352"/>
              <a:ext cx="11767185" cy="1082040"/>
            </a:xfrm>
            <a:custGeom>
              <a:avLst/>
              <a:gdLst/>
              <a:ahLst/>
              <a:cxnLst/>
              <a:rect l="l" t="t" r="r" b="b"/>
              <a:pathLst>
                <a:path w="11767185" h="1082040">
                  <a:moveTo>
                    <a:pt x="11766804" y="0"/>
                  </a:moveTo>
                  <a:lnTo>
                    <a:pt x="0" y="0"/>
                  </a:lnTo>
                  <a:lnTo>
                    <a:pt x="0" y="1082039"/>
                  </a:lnTo>
                  <a:lnTo>
                    <a:pt x="11766804" y="1082039"/>
                  </a:lnTo>
                  <a:lnTo>
                    <a:pt x="117668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3316" y="6425182"/>
            <a:ext cx="2401824" cy="380998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3288791" y="6432803"/>
            <a:ext cx="8890" cy="365125"/>
          </a:xfrm>
          <a:custGeom>
            <a:avLst/>
            <a:gdLst/>
            <a:ahLst/>
            <a:cxnLst/>
            <a:rect l="l" t="t" r="r" b="b"/>
            <a:pathLst>
              <a:path w="8889" h="365125">
                <a:moveTo>
                  <a:pt x="8636" y="0"/>
                </a:moveTo>
                <a:lnTo>
                  <a:pt x="0" y="365125"/>
                </a:lnTo>
              </a:path>
            </a:pathLst>
          </a:custGeom>
          <a:ln w="12192">
            <a:solidFill>
              <a:srgbClr val="212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20683" y="6432803"/>
            <a:ext cx="8890" cy="365125"/>
          </a:xfrm>
          <a:custGeom>
            <a:avLst/>
            <a:gdLst/>
            <a:ahLst/>
            <a:cxnLst/>
            <a:rect l="l" t="t" r="r" b="b"/>
            <a:pathLst>
              <a:path w="8890" h="365125">
                <a:moveTo>
                  <a:pt x="8636" y="0"/>
                </a:moveTo>
                <a:lnTo>
                  <a:pt x="0" y="365125"/>
                </a:lnTo>
              </a:path>
            </a:pathLst>
          </a:custGeom>
          <a:ln w="12192">
            <a:solidFill>
              <a:srgbClr val="212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6927" y="1124711"/>
            <a:ext cx="11073384" cy="57912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035507" y="3674109"/>
            <a:ext cx="543560" cy="52705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 indent="24130" algn="just">
              <a:lnSpc>
                <a:spcPct val="87100"/>
              </a:lnSpc>
              <a:spcBef>
                <a:spcPts val="285"/>
              </a:spcBef>
            </a:pPr>
            <a:r>
              <a:rPr sz="1200" spc="-105" dirty="0">
                <a:solidFill>
                  <a:srgbClr val="FFFFFF"/>
                </a:solidFill>
                <a:latin typeface="Trebuchet MS"/>
                <a:cs typeface="Trebuchet MS"/>
              </a:rPr>
              <a:t>1.</a:t>
            </a:r>
            <a:r>
              <a:rPr sz="1200" spc="-1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-80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1200" spc="-15" dirty="0">
                <a:solidFill>
                  <a:srgbClr val="FFFFFF"/>
                </a:solidFill>
                <a:latin typeface="Trebuchet MS"/>
                <a:cs typeface="Trebuchet MS"/>
              </a:rPr>
              <a:t>orm  </a:t>
            </a:r>
            <a:r>
              <a:rPr sz="1200" spc="-85" dirty="0">
                <a:solidFill>
                  <a:srgbClr val="FFFFFF"/>
                </a:solidFill>
                <a:latin typeface="Trebuchet MS"/>
                <a:cs typeface="Trebuchet MS"/>
              </a:rPr>
              <a:t>ad</a:t>
            </a:r>
            <a:r>
              <a:rPr sz="1200" spc="-70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1200" spc="-5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200" spc="-7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2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200" spc="4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200" spc="-50" dirty="0">
                <a:solidFill>
                  <a:srgbClr val="FFFFFF"/>
                </a:solidFill>
                <a:latin typeface="Trebuchet MS"/>
                <a:cs typeface="Trebuchet MS"/>
              </a:rPr>
              <a:t>y  </a:t>
            </a:r>
            <a:r>
              <a:rPr sz="1200" spc="-45" dirty="0">
                <a:solidFill>
                  <a:srgbClr val="FFFFFF"/>
                </a:solidFill>
                <a:latin typeface="Trebuchet MS"/>
                <a:cs typeface="Trebuchet MS"/>
              </a:rPr>
              <a:t>group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3454780" y="6547148"/>
            <a:ext cx="2233550" cy="122469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50" spc="10" dirty="0">
                <a:solidFill>
                  <a:srgbClr val="212120"/>
                </a:solidFill>
                <a:latin typeface="Segoe UI"/>
                <a:cs typeface="Segoe UI"/>
              </a:rPr>
              <a:t>Youth</a:t>
            </a:r>
            <a:r>
              <a:rPr sz="650" spc="2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Leaders</a:t>
            </a:r>
            <a:r>
              <a:rPr sz="650" spc="25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for</a:t>
            </a:r>
            <a:r>
              <a:rPr lang="it-IT" sz="650" spc="5" dirty="0">
                <a:solidFill>
                  <a:srgbClr val="212120"/>
                </a:solidFill>
                <a:latin typeface="Segoe UI"/>
                <a:cs typeface="Segoe UI"/>
              </a:rPr>
              <a:t> a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 Sustainable</a:t>
            </a:r>
            <a:r>
              <a:rPr sz="650" spc="1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Future</a:t>
            </a:r>
            <a:r>
              <a:rPr sz="650" spc="3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-</a:t>
            </a:r>
            <a:r>
              <a:rPr sz="650" spc="2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10" dirty="0">
                <a:solidFill>
                  <a:srgbClr val="212120"/>
                </a:solidFill>
                <a:latin typeface="Segoe UI"/>
                <a:cs typeface="Segoe UI"/>
              </a:rPr>
              <a:t>GG8</a:t>
            </a:r>
            <a:r>
              <a:rPr sz="650" spc="2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10" dirty="0">
                <a:solidFill>
                  <a:srgbClr val="212120"/>
                </a:solidFill>
                <a:latin typeface="Segoe UI"/>
                <a:cs typeface="Segoe UI"/>
              </a:rPr>
              <a:t>SC</a:t>
            </a:r>
            <a:r>
              <a:rPr sz="65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Italy</a:t>
            </a:r>
            <a:endParaRPr sz="650" dirty="0">
              <a:latin typeface="Segoe UI"/>
              <a:cs typeface="Segoe UI"/>
            </a:endParaRPr>
          </a:p>
        </p:txBody>
      </p:sp>
      <p:grpSp>
        <p:nvGrpSpPr>
          <p:cNvPr id="10" name="Group 26">
            <a:extLst>
              <a:ext uri="{FF2B5EF4-FFF2-40B4-BE49-F238E27FC236}">
                <a16:creationId xmlns:a16="http://schemas.microsoft.com/office/drawing/2014/main" id="{3A7BC2CD-F456-D3DD-76A5-88F74439C8C1}"/>
              </a:ext>
            </a:extLst>
          </p:cNvPr>
          <p:cNvGrpSpPr>
            <a:grpSpLocks/>
          </p:cNvGrpSpPr>
          <p:nvPr/>
        </p:nvGrpSpPr>
        <p:grpSpPr bwMode="auto">
          <a:xfrm>
            <a:off x="434218" y="169831"/>
            <a:ext cx="11338799" cy="810092"/>
            <a:chOff x="-41062" y="-106309"/>
            <a:chExt cx="22683205" cy="1621255"/>
          </a:xfrm>
        </p:grpSpPr>
        <p:sp>
          <p:nvSpPr>
            <p:cNvPr id="11" name="TextBox 27">
              <a:extLst>
                <a:ext uri="{FF2B5EF4-FFF2-40B4-BE49-F238E27FC236}">
                  <a16:creationId xmlns:a16="http://schemas.microsoft.com/office/drawing/2014/main" id="{1FBD0012-2259-36CA-4585-0C32F6ED3E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41062" y="-106309"/>
              <a:ext cx="10869049" cy="9140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eaLnBrk="1" hangingPunct="1">
                <a:lnSpc>
                  <a:spcPts val="4000"/>
                </a:lnSpc>
              </a:pPr>
              <a:r>
                <a:rPr lang="en-US" altLang="it-IT" sz="2400" b="1" dirty="0">
                  <a:solidFill>
                    <a:srgbClr val="FF0000"/>
                  </a:solidFill>
                  <a:latin typeface="Oswald" pitchFamily="2" charset="0"/>
                </a:rPr>
                <a:t>DATI QUANTITATIVI: CONTESTO ITALIANO</a:t>
              </a:r>
            </a:p>
          </p:txBody>
        </p:sp>
        <p:sp>
          <p:nvSpPr>
            <p:cNvPr id="12" name="TextBox 28">
              <a:extLst>
                <a:ext uri="{FF2B5EF4-FFF2-40B4-BE49-F238E27FC236}">
                  <a16:creationId xmlns:a16="http://schemas.microsoft.com/office/drawing/2014/main" id="{C5EBC843-0D06-72D1-55F5-2F1B291D00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41060" y="894366"/>
              <a:ext cx="22683203" cy="620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eaLnBrk="1" hangingPunct="1">
                <a:lnSpc>
                  <a:spcPts val="2613"/>
                </a:lnSpc>
              </a:pPr>
              <a:r>
                <a:rPr lang="en-US" altLang="it-IT" sz="2000" b="1" dirty="0">
                  <a:solidFill>
                    <a:srgbClr val="2B2929"/>
                  </a:solidFill>
                  <a:latin typeface="Oswald" pitchFamily="2" charset="0"/>
                </a:rPr>
                <a:t>NOTA METODOLOGICA ISTAT DEL 02/03 SULL’ANDAMENTO DELL’OCCUPAZIONE IN ITALIA A GENNAIO 2023</a:t>
              </a: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07835EC-4FE8-5EBD-04DD-9D46008AD729}"/>
              </a:ext>
            </a:extLst>
          </p:cNvPr>
          <p:cNvSpPr txBox="1"/>
          <p:nvPr/>
        </p:nvSpPr>
        <p:spPr>
          <a:xfrm>
            <a:off x="398728" y="1640809"/>
            <a:ext cx="60943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FF0000"/>
                </a:solidFill>
                <a:latin typeface="Lato" panose="020F0502020204030203" pitchFamily="34" charset="0"/>
              </a:rPr>
              <a:t>Occupazione</a:t>
            </a:r>
            <a:r>
              <a:rPr lang="it-IT" sz="1400" dirty="0">
                <a:latin typeface="Lato" panose="020F0502020204030203" pitchFamily="34" charset="0"/>
              </a:rPr>
              <a:t> risulta </a:t>
            </a:r>
            <a:r>
              <a:rPr lang="it-IT" sz="1400" b="1" dirty="0">
                <a:solidFill>
                  <a:srgbClr val="FF0000"/>
                </a:solidFill>
                <a:latin typeface="Lato" panose="020F0502020204030203" pitchFamily="34" charset="0"/>
              </a:rPr>
              <a:t>in crescita </a:t>
            </a:r>
            <a:r>
              <a:rPr lang="it-IT" sz="1400" dirty="0">
                <a:latin typeface="Lato" panose="020F0502020204030203" pitchFamily="34" charset="0"/>
              </a:rPr>
              <a:t>a gennaio 2023, rispetto a dicembre 2022: </a:t>
            </a:r>
            <a:endParaRPr lang="it-IT" sz="1400" b="1" u="sng" dirty="0">
              <a:latin typeface="Lato" panose="020F0502020204030203" pitchFamily="34" charset="0"/>
            </a:endParaRPr>
          </a:p>
        </p:txBody>
      </p:sp>
      <p:graphicFrame>
        <p:nvGraphicFramePr>
          <p:cNvPr id="17" name="Diagramma 16">
            <a:extLst>
              <a:ext uri="{FF2B5EF4-FFF2-40B4-BE49-F238E27FC236}">
                <a16:creationId xmlns:a16="http://schemas.microsoft.com/office/drawing/2014/main" id="{EA9E8D90-1DCB-E614-FB22-508F389599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2439399"/>
              </p:ext>
            </p:extLst>
          </p:nvPr>
        </p:nvGraphicFramePr>
        <p:xfrm>
          <a:off x="632311" y="2307572"/>
          <a:ext cx="11140705" cy="38805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2" name="Elemento grafico 21" descr="Tendenza al rialzo contorno">
            <a:extLst>
              <a:ext uri="{FF2B5EF4-FFF2-40B4-BE49-F238E27FC236}">
                <a16:creationId xmlns:a16="http://schemas.microsoft.com/office/drawing/2014/main" id="{9E73E77A-0B94-123A-614D-6FF9849BBE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146356" y="147016"/>
            <a:ext cx="931095" cy="98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47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335" y="-100637"/>
            <a:ext cx="12165330" cy="1447795"/>
            <a:chOff x="0" y="0"/>
            <a:chExt cx="12192000" cy="1231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117195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08788" y="149352"/>
              <a:ext cx="11767185" cy="1082040"/>
            </a:xfrm>
            <a:custGeom>
              <a:avLst/>
              <a:gdLst/>
              <a:ahLst/>
              <a:cxnLst/>
              <a:rect l="l" t="t" r="r" b="b"/>
              <a:pathLst>
                <a:path w="11767185" h="1082040">
                  <a:moveTo>
                    <a:pt x="11766804" y="0"/>
                  </a:moveTo>
                  <a:lnTo>
                    <a:pt x="0" y="0"/>
                  </a:lnTo>
                  <a:lnTo>
                    <a:pt x="0" y="1082039"/>
                  </a:lnTo>
                  <a:lnTo>
                    <a:pt x="11766804" y="1082039"/>
                  </a:lnTo>
                  <a:lnTo>
                    <a:pt x="117668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3316" y="6425182"/>
            <a:ext cx="2401824" cy="380998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3288791" y="6432803"/>
            <a:ext cx="8890" cy="365125"/>
          </a:xfrm>
          <a:custGeom>
            <a:avLst/>
            <a:gdLst/>
            <a:ahLst/>
            <a:cxnLst/>
            <a:rect l="l" t="t" r="r" b="b"/>
            <a:pathLst>
              <a:path w="8889" h="365125">
                <a:moveTo>
                  <a:pt x="8636" y="0"/>
                </a:moveTo>
                <a:lnTo>
                  <a:pt x="0" y="365125"/>
                </a:lnTo>
              </a:path>
            </a:pathLst>
          </a:custGeom>
          <a:ln w="12192">
            <a:solidFill>
              <a:srgbClr val="212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20683" y="6432803"/>
            <a:ext cx="8890" cy="365125"/>
          </a:xfrm>
          <a:custGeom>
            <a:avLst/>
            <a:gdLst/>
            <a:ahLst/>
            <a:cxnLst/>
            <a:rect l="l" t="t" r="r" b="b"/>
            <a:pathLst>
              <a:path w="8890" h="365125">
                <a:moveTo>
                  <a:pt x="8636" y="0"/>
                </a:moveTo>
                <a:lnTo>
                  <a:pt x="0" y="365125"/>
                </a:lnTo>
              </a:path>
            </a:pathLst>
          </a:custGeom>
          <a:ln w="12192">
            <a:solidFill>
              <a:srgbClr val="212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6927" y="1124711"/>
            <a:ext cx="11073384" cy="57912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035507" y="3674109"/>
            <a:ext cx="543560" cy="52705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 indent="24130" algn="just">
              <a:lnSpc>
                <a:spcPct val="87100"/>
              </a:lnSpc>
              <a:spcBef>
                <a:spcPts val="285"/>
              </a:spcBef>
            </a:pPr>
            <a:r>
              <a:rPr sz="1200" spc="-105" dirty="0">
                <a:solidFill>
                  <a:srgbClr val="FFFFFF"/>
                </a:solidFill>
                <a:latin typeface="Trebuchet MS"/>
                <a:cs typeface="Trebuchet MS"/>
              </a:rPr>
              <a:t>1.</a:t>
            </a:r>
            <a:r>
              <a:rPr sz="1200" spc="-1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-80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1200" spc="-15" dirty="0">
                <a:solidFill>
                  <a:srgbClr val="FFFFFF"/>
                </a:solidFill>
                <a:latin typeface="Trebuchet MS"/>
                <a:cs typeface="Trebuchet MS"/>
              </a:rPr>
              <a:t>orm  </a:t>
            </a:r>
            <a:r>
              <a:rPr sz="1200" spc="-85" dirty="0">
                <a:solidFill>
                  <a:srgbClr val="FFFFFF"/>
                </a:solidFill>
                <a:latin typeface="Trebuchet MS"/>
                <a:cs typeface="Trebuchet MS"/>
              </a:rPr>
              <a:t>ad</a:t>
            </a:r>
            <a:r>
              <a:rPr sz="1200" spc="-70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1200" spc="-5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200" spc="-7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2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200" spc="4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200" spc="-50" dirty="0">
                <a:solidFill>
                  <a:srgbClr val="FFFFFF"/>
                </a:solidFill>
                <a:latin typeface="Trebuchet MS"/>
                <a:cs typeface="Trebuchet MS"/>
              </a:rPr>
              <a:t>y  </a:t>
            </a:r>
            <a:r>
              <a:rPr sz="1200" spc="-45" dirty="0">
                <a:solidFill>
                  <a:srgbClr val="FFFFFF"/>
                </a:solidFill>
                <a:latin typeface="Trebuchet MS"/>
                <a:cs typeface="Trebuchet MS"/>
              </a:rPr>
              <a:t>group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3445890" y="6552646"/>
            <a:ext cx="2031620" cy="122469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50" spc="10" dirty="0">
                <a:solidFill>
                  <a:srgbClr val="212120"/>
                </a:solidFill>
                <a:latin typeface="Segoe UI"/>
                <a:cs typeface="Segoe UI"/>
              </a:rPr>
              <a:t>Youth</a:t>
            </a:r>
            <a:r>
              <a:rPr sz="650" spc="2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Leaders</a:t>
            </a:r>
            <a:r>
              <a:rPr sz="650" spc="25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for</a:t>
            </a:r>
            <a:r>
              <a:rPr lang="it-IT" sz="650" spc="5" dirty="0">
                <a:solidFill>
                  <a:srgbClr val="212120"/>
                </a:solidFill>
                <a:latin typeface="Segoe UI"/>
                <a:cs typeface="Segoe UI"/>
              </a:rPr>
              <a:t> a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 Sustainable</a:t>
            </a:r>
            <a:r>
              <a:rPr sz="650" spc="1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Future</a:t>
            </a:r>
            <a:r>
              <a:rPr sz="650" spc="3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-</a:t>
            </a:r>
            <a:r>
              <a:rPr sz="650" spc="2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10" dirty="0">
                <a:solidFill>
                  <a:srgbClr val="212120"/>
                </a:solidFill>
                <a:latin typeface="Segoe UI"/>
                <a:cs typeface="Segoe UI"/>
              </a:rPr>
              <a:t>GG8</a:t>
            </a:r>
            <a:r>
              <a:rPr sz="650" spc="2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10" dirty="0">
                <a:solidFill>
                  <a:srgbClr val="212120"/>
                </a:solidFill>
                <a:latin typeface="Segoe UI"/>
                <a:cs typeface="Segoe UI"/>
              </a:rPr>
              <a:t>SC</a:t>
            </a:r>
            <a:r>
              <a:rPr sz="65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Italy</a:t>
            </a:r>
            <a:endParaRPr sz="650" dirty="0">
              <a:latin typeface="Segoe UI"/>
              <a:cs typeface="Segoe UI"/>
            </a:endParaRPr>
          </a:p>
        </p:txBody>
      </p:sp>
      <p:grpSp>
        <p:nvGrpSpPr>
          <p:cNvPr id="10" name="Group 26">
            <a:extLst>
              <a:ext uri="{FF2B5EF4-FFF2-40B4-BE49-F238E27FC236}">
                <a16:creationId xmlns:a16="http://schemas.microsoft.com/office/drawing/2014/main" id="{DD0DB547-43B1-DB13-AE9D-1B4FDA52DA00}"/>
              </a:ext>
            </a:extLst>
          </p:cNvPr>
          <p:cNvGrpSpPr>
            <a:grpSpLocks/>
          </p:cNvGrpSpPr>
          <p:nvPr/>
        </p:nvGrpSpPr>
        <p:grpSpPr bwMode="auto">
          <a:xfrm>
            <a:off x="566926" y="166289"/>
            <a:ext cx="11338799" cy="810092"/>
            <a:chOff x="-41062" y="-106309"/>
            <a:chExt cx="22683205" cy="1621255"/>
          </a:xfrm>
        </p:grpSpPr>
        <p:sp>
          <p:nvSpPr>
            <p:cNvPr id="11" name="TextBox 27">
              <a:extLst>
                <a:ext uri="{FF2B5EF4-FFF2-40B4-BE49-F238E27FC236}">
                  <a16:creationId xmlns:a16="http://schemas.microsoft.com/office/drawing/2014/main" id="{1F426250-1108-5927-61F2-8D45FC6F43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41062" y="-106309"/>
              <a:ext cx="13347447" cy="9140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eaLnBrk="1" hangingPunct="1">
                <a:lnSpc>
                  <a:spcPts val="4000"/>
                </a:lnSpc>
              </a:pPr>
              <a:r>
                <a:rPr lang="en-US" altLang="it-IT" sz="2400" b="1" dirty="0">
                  <a:solidFill>
                    <a:srgbClr val="FF0000"/>
                  </a:solidFill>
                  <a:latin typeface="Oswald" pitchFamily="2" charset="0"/>
                </a:rPr>
                <a:t>DATI QUANTITATIVI: CONTESTO ITALIANO</a:t>
              </a:r>
            </a:p>
          </p:txBody>
        </p:sp>
        <p:sp>
          <p:nvSpPr>
            <p:cNvPr id="12" name="TextBox 28">
              <a:extLst>
                <a:ext uri="{FF2B5EF4-FFF2-40B4-BE49-F238E27FC236}">
                  <a16:creationId xmlns:a16="http://schemas.microsoft.com/office/drawing/2014/main" id="{BC0B06F9-7BDC-9854-7AE4-B36A22A286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41060" y="894366"/>
              <a:ext cx="22683203" cy="620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eaLnBrk="1" hangingPunct="1">
                <a:lnSpc>
                  <a:spcPts val="2613"/>
                </a:lnSpc>
              </a:pPr>
              <a:r>
                <a:rPr lang="en-US" altLang="it-IT" sz="2000" b="1" dirty="0">
                  <a:solidFill>
                    <a:srgbClr val="2B2929"/>
                  </a:solidFill>
                  <a:latin typeface="Oswald" pitchFamily="2" charset="0"/>
                </a:rPr>
                <a:t>BOLLETTINO EXCELSIOR DEL 16/02 SULLE PREVISIONI OCCUPAZIONALI FEBBRAIO-APRILE 2023 IN ITALIA</a:t>
              </a: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4C3AE75-8912-334F-8B9B-5251D59CDA1F}"/>
              </a:ext>
            </a:extLst>
          </p:cNvPr>
          <p:cNvSpPr txBox="1"/>
          <p:nvPr/>
        </p:nvSpPr>
        <p:spPr>
          <a:xfrm>
            <a:off x="444372" y="1528061"/>
            <a:ext cx="110733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>
                <a:latin typeface="Lato" panose="020F0502020204030203" pitchFamily="34" charset="0"/>
              </a:rPr>
              <a:t>Da febbraio ad aprile 2023 sono </a:t>
            </a:r>
            <a:r>
              <a:rPr lang="it-IT" sz="1400" b="1" dirty="0">
                <a:solidFill>
                  <a:srgbClr val="FF0000"/>
                </a:solidFill>
                <a:latin typeface="Lato" panose="020F0502020204030203" pitchFamily="34" charset="0"/>
              </a:rPr>
              <a:t>programmate 1.198.580 nuove assunzioni</a:t>
            </a:r>
            <a:r>
              <a:rPr lang="it-IT" sz="1400" dirty="0">
                <a:latin typeface="Lato" panose="020F0502020204030203" pitchFamily="34" charset="0"/>
              </a:rPr>
              <a:t>, che rispetto al 2022 corrispondono a +174.660 unità (pari a +17,1%)</a:t>
            </a:r>
            <a:endParaRPr lang="it-IT" sz="1400" b="1" u="sng" dirty="0">
              <a:latin typeface="Lato" panose="020F0502020204030203" pitchFamily="34" charset="0"/>
            </a:endParaRPr>
          </a:p>
        </p:txBody>
      </p: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803E50AF-AA5D-1B9E-2BBD-06191E11AC15}"/>
              </a:ext>
            </a:extLst>
          </p:cNvPr>
          <p:cNvGrpSpPr/>
          <p:nvPr/>
        </p:nvGrpSpPr>
        <p:grpSpPr>
          <a:xfrm>
            <a:off x="950449" y="2460836"/>
            <a:ext cx="2778273" cy="2990034"/>
            <a:chOff x="4236084" y="1447198"/>
            <a:chExt cx="3861750" cy="4041802"/>
          </a:xfrm>
          <a:solidFill>
            <a:schemeClr val="accent6"/>
          </a:solidFill>
        </p:grpSpPr>
        <p:sp>
          <p:nvSpPr>
            <p:cNvPr id="19" name="Rettangolo 18">
              <a:extLst>
                <a:ext uri="{FF2B5EF4-FFF2-40B4-BE49-F238E27FC236}">
                  <a16:creationId xmlns:a16="http://schemas.microsoft.com/office/drawing/2014/main" id="{D20E4040-882D-18D7-D4A9-3591D355F099}"/>
                </a:ext>
              </a:extLst>
            </p:cNvPr>
            <p:cNvSpPr/>
            <p:nvPr/>
          </p:nvSpPr>
          <p:spPr>
            <a:xfrm>
              <a:off x="4236084" y="1447198"/>
              <a:ext cx="3861750" cy="4041802"/>
            </a:xfrm>
            <a:prstGeom prst="rect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554" dirty="0">
                <a:cs typeface="Gill Sans Infant Std"/>
              </a:endParaRPr>
            </a:p>
          </p:txBody>
        </p:sp>
        <p:sp>
          <p:nvSpPr>
            <p:cNvPr id="23" name="Rettangolo arrotondato 8">
              <a:extLst>
                <a:ext uri="{FF2B5EF4-FFF2-40B4-BE49-F238E27FC236}">
                  <a16:creationId xmlns:a16="http://schemas.microsoft.com/office/drawing/2014/main" id="{C9C0ADC2-AA5F-2E85-FCE5-AA6527ABC342}"/>
                </a:ext>
              </a:extLst>
            </p:cNvPr>
            <p:cNvSpPr/>
            <p:nvPr/>
          </p:nvSpPr>
          <p:spPr>
            <a:xfrm>
              <a:off x="4380210" y="1698588"/>
              <a:ext cx="3611756" cy="745651"/>
            </a:xfrm>
            <a:prstGeom prst="roundRect">
              <a:avLst/>
            </a:prstGeom>
            <a:solidFill>
              <a:schemeClr val="tx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554" dirty="0">
                <a:cs typeface="Gill Sans Infant Std"/>
              </a:endParaRPr>
            </a:p>
          </p:txBody>
        </p:sp>
      </p:grpSp>
      <p:graphicFrame>
        <p:nvGraphicFramePr>
          <p:cNvPr id="35" name="Grafico 34">
            <a:extLst>
              <a:ext uri="{FF2B5EF4-FFF2-40B4-BE49-F238E27FC236}">
                <a16:creationId xmlns:a16="http://schemas.microsoft.com/office/drawing/2014/main" id="{614557AC-78AE-B037-2CA7-93E95B9D89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3924910"/>
              </p:ext>
            </p:extLst>
          </p:nvPr>
        </p:nvGraphicFramePr>
        <p:xfrm>
          <a:off x="5949109" y="2077943"/>
          <a:ext cx="5890955" cy="3830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0" name="Freccia a destra 39">
            <a:extLst>
              <a:ext uri="{FF2B5EF4-FFF2-40B4-BE49-F238E27FC236}">
                <a16:creationId xmlns:a16="http://schemas.microsoft.com/office/drawing/2014/main" id="{811EAF97-383D-42A5-2AF3-78949E461A18}"/>
              </a:ext>
            </a:extLst>
          </p:cNvPr>
          <p:cNvSpPr/>
          <p:nvPr/>
        </p:nvSpPr>
        <p:spPr>
          <a:xfrm>
            <a:off x="5144960" y="3429000"/>
            <a:ext cx="536320" cy="527050"/>
          </a:xfrm>
          <a:prstGeom prst="rightArrow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B6938C83-284F-8104-946A-0AF4AACB6147}"/>
              </a:ext>
            </a:extLst>
          </p:cNvPr>
          <p:cNvSpPr txBox="1"/>
          <p:nvPr/>
        </p:nvSpPr>
        <p:spPr>
          <a:xfrm>
            <a:off x="950449" y="3358661"/>
            <a:ext cx="275074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1400" b="1" i="1" dirty="0">
                <a:solidFill>
                  <a:srgbClr val="FF0000"/>
                </a:solidFill>
                <a:latin typeface="Lato" panose="020F0502020204030203" pitchFamily="34" charset="0"/>
              </a:rPr>
              <a:t>Industria</a:t>
            </a:r>
            <a:r>
              <a:rPr lang="it-IT" sz="1400" i="1" dirty="0">
                <a:latin typeface="Lato" panose="020F0502020204030203" pitchFamily="34" charset="0"/>
              </a:rPr>
              <a:t> (costruzioni, manufatturiero, meccatronica, metallurgia ecc.): 382.170 nuovi posti di lavoro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1400" b="1" i="1" dirty="0">
                <a:solidFill>
                  <a:srgbClr val="FF0000"/>
                </a:solidFill>
                <a:latin typeface="Lato" panose="020F0502020204030203" pitchFamily="34" charset="0"/>
              </a:rPr>
              <a:t>Servizi </a:t>
            </a:r>
            <a:r>
              <a:rPr lang="it-IT" sz="1400" i="1" dirty="0">
                <a:latin typeface="Lato" panose="020F0502020204030203" pitchFamily="34" charset="0"/>
              </a:rPr>
              <a:t>(commercio, turismo, servizi alle imprese e alle persone): 816.410 nuovi posti di lavoro</a:t>
            </a:r>
            <a:endParaRPr lang="it-IT" sz="1400" dirty="0">
              <a:latin typeface="Lato" panose="020F0502020204030203" pitchFamily="34" charset="0"/>
            </a:endParaRP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BF240726-F1FA-BF04-4DDE-C7D39D21A3BB}"/>
              </a:ext>
            </a:extLst>
          </p:cNvPr>
          <p:cNvSpPr txBox="1"/>
          <p:nvPr/>
        </p:nvSpPr>
        <p:spPr>
          <a:xfrm>
            <a:off x="1885580" y="2745950"/>
            <a:ext cx="935533" cy="315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i="1" dirty="0">
                <a:solidFill>
                  <a:schemeClr val="bg1"/>
                </a:solidFill>
                <a:latin typeface="Lato" panose="020F0502020204030203" pitchFamily="34" charset="0"/>
              </a:rPr>
              <a:t>SETTORI</a:t>
            </a:r>
            <a:endParaRPr lang="it-IT" sz="1400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336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03" y="74824"/>
            <a:ext cx="12165330" cy="1171955"/>
            <a:chOff x="0" y="0"/>
            <a:chExt cx="12192000" cy="1231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117195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08788" y="149352"/>
              <a:ext cx="11767185" cy="1082040"/>
            </a:xfrm>
            <a:custGeom>
              <a:avLst/>
              <a:gdLst/>
              <a:ahLst/>
              <a:cxnLst/>
              <a:rect l="l" t="t" r="r" b="b"/>
              <a:pathLst>
                <a:path w="11767185" h="1082040">
                  <a:moveTo>
                    <a:pt x="11766804" y="0"/>
                  </a:moveTo>
                  <a:lnTo>
                    <a:pt x="0" y="0"/>
                  </a:lnTo>
                  <a:lnTo>
                    <a:pt x="0" y="1082039"/>
                  </a:lnTo>
                  <a:lnTo>
                    <a:pt x="11766804" y="1082039"/>
                  </a:lnTo>
                  <a:lnTo>
                    <a:pt x="117668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3316" y="6425182"/>
            <a:ext cx="2401824" cy="380998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3288791" y="6432803"/>
            <a:ext cx="8890" cy="365125"/>
          </a:xfrm>
          <a:custGeom>
            <a:avLst/>
            <a:gdLst/>
            <a:ahLst/>
            <a:cxnLst/>
            <a:rect l="l" t="t" r="r" b="b"/>
            <a:pathLst>
              <a:path w="8889" h="365125">
                <a:moveTo>
                  <a:pt x="8636" y="0"/>
                </a:moveTo>
                <a:lnTo>
                  <a:pt x="0" y="365125"/>
                </a:lnTo>
              </a:path>
            </a:pathLst>
          </a:custGeom>
          <a:ln w="12192">
            <a:solidFill>
              <a:srgbClr val="212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20683" y="6432803"/>
            <a:ext cx="8890" cy="365125"/>
          </a:xfrm>
          <a:custGeom>
            <a:avLst/>
            <a:gdLst/>
            <a:ahLst/>
            <a:cxnLst/>
            <a:rect l="l" t="t" r="r" b="b"/>
            <a:pathLst>
              <a:path w="8890" h="365125">
                <a:moveTo>
                  <a:pt x="8636" y="0"/>
                </a:moveTo>
                <a:lnTo>
                  <a:pt x="0" y="365125"/>
                </a:lnTo>
              </a:path>
            </a:pathLst>
          </a:custGeom>
          <a:ln w="12192">
            <a:solidFill>
              <a:srgbClr val="212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6927" y="1124711"/>
            <a:ext cx="11073384" cy="57912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035507" y="3674109"/>
            <a:ext cx="543560" cy="52705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 indent="24130" algn="just">
              <a:lnSpc>
                <a:spcPct val="87100"/>
              </a:lnSpc>
              <a:spcBef>
                <a:spcPts val="285"/>
              </a:spcBef>
            </a:pPr>
            <a:r>
              <a:rPr sz="1200" spc="-105" dirty="0">
                <a:solidFill>
                  <a:srgbClr val="FFFFFF"/>
                </a:solidFill>
                <a:latin typeface="Trebuchet MS"/>
                <a:cs typeface="Trebuchet MS"/>
              </a:rPr>
              <a:t>1.</a:t>
            </a:r>
            <a:r>
              <a:rPr sz="1200" spc="-1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-80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1200" spc="-15" dirty="0">
                <a:solidFill>
                  <a:srgbClr val="FFFFFF"/>
                </a:solidFill>
                <a:latin typeface="Trebuchet MS"/>
                <a:cs typeface="Trebuchet MS"/>
              </a:rPr>
              <a:t>orm  </a:t>
            </a:r>
            <a:r>
              <a:rPr sz="1200" spc="-85" dirty="0">
                <a:solidFill>
                  <a:srgbClr val="FFFFFF"/>
                </a:solidFill>
                <a:latin typeface="Trebuchet MS"/>
                <a:cs typeface="Trebuchet MS"/>
              </a:rPr>
              <a:t>ad</a:t>
            </a:r>
            <a:r>
              <a:rPr sz="1200" spc="-70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1200" spc="-5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200" spc="-7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2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200" spc="4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200" spc="-50" dirty="0">
                <a:solidFill>
                  <a:srgbClr val="FFFFFF"/>
                </a:solidFill>
                <a:latin typeface="Trebuchet MS"/>
                <a:cs typeface="Trebuchet MS"/>
              </a:rPr>
              <a:t>y  </a:t>
            </a:r>
            <a:r>
              <a:rPr sz="1200" spc="-45" dirty="0">
                <a:solidFill>
                  <a:srgbClr val="FFFFFF"/>
                </a:solidFill>
                <a:latin typeface="Trebuchet MS"/>
                <a:cs typeface="Trebuchet MS"/>
              </a:rPr>
              <a:t>group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3445890" y="6552646"/>
            <a:ext cx="2031620" cy="122469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50" spc="10" dirty="0">
                <a:solidFill>
                  <a:srgbClr val="212120"/>
                </a:solidFill>
                <a:latin typeface="Segoe UI"/>
                <a:cs typeface="Segoe UI"/>
              </a:rPr>
              <a:t>Youth</a:t>
            </a:r>
            <a:r>
              <a:rPr sz="650" spc="2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Leaders</a:t>
            </a:r>
            <a:r>
              <a:rPr sz="650" spc="25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for</a:t>
            </a:r>
            <a:r>
              <a:rPr lang="it-IT" sz="650" spc="5" dirty="0">
                <a:solidFill>
                  <a:srgbClr val="212120"/>
                </a:solidFill>
                <a:latin typeface="Segoe UI"/>
                <a:cs typeface="Segoe UI"/>
              </a:rPr>
              <a:t> a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 Sustainable</a:t>
            </a:r>
            <a:r>
              <a:rPr sz="650" spc="1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Future</a:t>
            </a:r>
            <a:r>
              <a:rPr sz="650" spc="3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-</a:t>
            </a:r>
            <a:r>
              <a:rPr sz="650" spc="2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10" dirty="0">
                <a:solidFill>
                  <a:srgbClr val="212120"/>
                </a:solidFill>
                <a:latin typeface="Segoe UI"/>
                <a:cs typeface="Segoe UI"/>
              </a:rPr>
              <a:t>GG8</a:t>
            </a:r>
            <a:r>
              <a:rPr sz="650" spc="2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10" dirty="0">
                <a:solidFill>
                  <a:srgbClr val="212120"/>
                </a:solidFill>
                <a:latin typeface="Segoe UI"/>
                <a:cs typeface="Segoe UI"/>
              </a:rPr>
              <a:t>SC</a:t>
            </a:r>
            <a:r>
              <a:rPr sz="65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Italy</a:t>
            </a:r>
            <a:endParaRPr sz="650" dirty="0">
              <a:latin typeface="Segoe UI"/>
              <a:cs typeface="Segoe UI"/>
            </a:endParaRPr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12377486-BC1A-650B-5191-CFCA454A5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1800" y="1331835"/>
            <a:ext cx="11208399" cy="215444"/>
          </a:xfrm>
        </p:spPr>
        <p:txBody>
          <a:bodyPr/>
          <a:lstStyle/>
          <a:p>
            <a:r>
              <a:rPr lang="it-IT" sz="1400" u="sng" dirty="0">
                <a:solidFill>
                  <a:schemeClr val="tx2"/>
                </a:solidFill>
                <a:latin typeface="Lato" panose="020F0502020204030203" pitchFamily="34" charset="0"/>
              </a:rPr>
              <a:t>Difficoltà delle imprese a trovare candidati </a:t>
            </a:r>
            <a:r>
              <a:rPr lang="it-IT" sz="1400" b="0" dirty="0">
                <a:solidFill>
                  <a:schemeClr val="tx1"/>
                </a:solidFill>
                <a:latin typeface="Lato" panose="020F0502020204030203" pitchFamily="34" charset="0"/>
              </a:rPr>
              <a:t>idonei (46,2%), specie se riferita ai giovani (49%).</a:t>
            </a:r>
          </a:p>
        </p:txBody>
      </p:sp>
      <p:grpSp>
        <p:nvGrpSpPr>
          <p:cNvPr id="10" name="Group 26">
            <a:extLst>
              <a:ext uri="{FF2B5EF4-FFF2-40B4-BE49-F238E27FC236}">
                <a16:creationId xmlns:a16="http://schemas.microsoft.com/office/drawing/2014/main" id="{00C888A2-BF3A-BB44-E540-AA2CA7FC753E}"/>
              </a:ext>
            </a:extLst>
          </p:cNvPr>
          <p:cNvGrpSpPr>
            <a:grpSpLocks/>
          </p:cNvGrpSpPr>
          <p:nvPr/>
        </p:nvGrpSpPr>
        <p:grpSpPr bwMode="auto">
          <a:xfrm>
            <a:off x="545156" y="171937"/>
            <a:ext cx="11338798" cy="810092"/>
            <a:chOff x="-41060" y="-106309"/>
            <a:chExt cx="22683203" cy="1621255"/>
          </a:xfrm>
        </p:grpSpPr>
        <p:sp>
          <p:nvSpPr>
            <p:cNvPr id="11" name="TextBox 27">
              <a:extLst>
                <a:ext uri="{FF2B5EF4-FFF2-40B4-BE49-F238E27FC236}">
                  <a16:creationId xmlns:a16="http://schemas.microsoft.com/office/drawing/2014/main" id="{DE099158-3813-D850-471F-EE76DDCF7D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41060" y="-106309"/>
              <a:ext cx="11104433" cy="9140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eaLnBrk="1" hangingPunct="1">
                <a:lnSpc>
                  <a:spcPts val="4000"/>
                </a:lnSpc>
              </a:pPr>
              <a:r>
                <a:rPr lang="en-US" altLang="it-IT" sz="2400" b="1" dirty="0">
                  <a:solidFill>
                    <a:srgbClr val="FF0000"/>
                  </a:solidFill>
                  <a:latin typeface="Oswald" pitchFamily="2" charset="0"/>
                </a:rPr>
                <a:t>DATI QUANTITATIVI: CONTESTO ITALIANO</a:t>
              </a:r>
            </a:p>
          </p:txBody>
        </p:sp>
        <p:sp>
          <p:nvSpPr>
            <p:cNvPr id="12" name="TextBox 28">
              <a:extLst>
                <a:ext uri="{FF2B5EF4-FFF2-40B4-BE49-F238E27FC236}">
                  <a16:creationId xmlns:a16="http://schemas.microsoft.com/office/drawing/2014/main" id="{1E61A673-92E3-C071-F5E0-3190D9A505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41060" y="894366"/>
              <a:ext cx="22683203" cy="620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eaLnBrk="1" hangingPunct="1">
                <a:lnSpc>
                  <a:spcPts val="2613"/>
                </a:lnSpc>
              </a:pPr>
              <a:r>
                <a:rPr lang="en-US" altLang="it-IT" sz="2000" b="1" dirty="0">
                  <a:solidFill>
                    <a:srgbClr val="2B2929"/>
                  </a:solidFill>
                  <a:latin typeface="Oswald" pitchFamily="2" charset="0"/>
                </a:rPr>
                <a:t>BOLLETTINO EXCELSIOR DEL 16/02 SULLE PREVISIONI OCCUPAZIONALI FEBBRAIO-APRILE 2023 IN ITALIA</a:t>
              </a:r>
            </a:p>
          </p:txBody>
        </p:sp>
      </p:grpSp>
      <p:graphicFrame>
        <p:nvGraphicFramePr>
          <p:cNvPr id="21" name="Diagramma 20">
            <a:extLst>
              <a:ext uri="{FF2B5EF4-FFF2-40B4-BE49-F238E27FC236}">
                <a16:creationId xmlns:a16="http://schemas.microsoft.com/office/drawing/2014/main" id="{E2057114-C54F-30F6-E588-2A23A76064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6278199"/>
              </p:ext>
            </p:extLst>
          </p:nvPr>
        </p:nvGraphicFramePr>
        <p:xfrm>
          <a:off x="355133" y="2319002"/>
          <a:ext cx="5825425" cy="33420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22" name="Segnaposto contenuto 7">
            <a:extLst>
              <a:ext uri="{FF2B5EF4-FFF2-40B4-BE49-F238E27FC236}">
                <a16:creationId xmlns:a16="http://schemas.microsoft.com/office/drawing/2014/main" id="{5076C871-144B-6083-8C73-A39168B873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3908025"/>
              </p:ext>
            </p:extLst>
          </p:nvPr>
        </p:nvGraphicFramePr>
        <p:xfrm>
          <a:off x="6367946" y="2296734"/>
          <a:ext cx="5727456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24" name="Segnaposto testo 12">
            <a:extLst>
              <a:ext uri="{FF2B5EF4-FFF2-40B4-BE49-F238E27FC236}">
                <a16:creationId xmlns:a16="http://schemas.microsoft.com/office/drawing/2014/main" id="{C47B1793-47C3-8817-2956-32309975CCE7}"/>
              </a:ext>
            </a:extLst>
          </p:cNvPr>
          <p:cNvSpPr txBox="1">
            <a:spLocks/>
          </p:cNvSpPr>
          <p:nvPr/>
        </p:nvSpPr>
        <p:spPr>
          <a:xfrm>
            <a:off x="7239000" y="1873568"/>
            <a:ext cx="41148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100" b="1" i="0">
                <a:solidFill>
                  <a:srgbClr val="F10F0D"/>
                </a:solidFill>
                <a:latin typeface="Segoe UI"/>
                <a:ea typeface="+mn-ea"/>
                <a:cs typeface="Segoe UI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u="sng" kern="0" dirty="0">
                <a:solidFill>
                  <a:schemeClr val="tx2"/>
                </a:solidFill>
                <a:latin typeface="Lato" panose="020F0502020204030203" pitchFamily="34" charset="0"/>
              </a:rPr>
              <a:t>PROFESSIONI DI DIFFICILE REPERIMENTO</a:t>
            </a:r>
            <a:endParaRPr lang="it-IT" sz="1400" b="0" kern="0" dirty="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243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D5270DBF-2F77-4728-83FC-5553078F767C}"/>
              </a:ext>
            </a:extLst>
          </p:cNvPr>
          <p:cNvSpPr/>
          <p:nvPr/>
        </p:nvSpPr>
        <p:spPr>
          <a:xfrm>
            <a:off x="304800" y="1905000"/>
            <a:ext cx="11582400" cy="2582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altLang="it-IT" sz="3500" b="1" dirty="0">
                <a:solidFill>
                  <a:srgbClr val="FF0000"/>
                </a:solidFill>
                <a:latin typeface="Oswald" pitchFamily="2" charset="0"/>
              </a:rPr>
              <a:t>DATI QUANTITATIVI: IL TERRITORIO</a:t>
            </a:r>
          </a:p>
          <a:p>
            <a:pPr algn="ctr">
              <a:lnSpc>
                <a:spcPts val="4000"/>
              </a:lnSpc>
            </a:pPr>
            <a:endParaRPr lang="en-US" altLang="it-IT" sz="3500" b="1" dirty="0">
              <a:solidFill>
                <a:srgbClr val="FF0000"/>
              </a:solidFill>
              <a:latin typeface="Oswald" pitchFamily="2" charset="0"/>
            </a:endParaRPr>
          </a:p>
          <a:p>
            <a:pPr algn="ctr">
              <a:lnSpc>
                <a:spcPts val="4000"/>
              </a:lnSpc>
            </a:pPr>
            <a:r>
              <a:rPr lang="en-US" altLang="it-IT" sz="3500" b="1" dirty="0">
                <a:solidFill>
                  <a:srgbClr val="2B2929"/>
                </a:solidFill>
                <a:latin typeface="Oswald" pitchFamily="2" charset="0"/>
              </a:rPr>
              <a:t>BOLLETTINO EXCELSIOR SULLE PREVISIONI OCCUPAZIONALI </a:t>
            </a:r>
          </a:p>
          <a:p>
            <a:pPr algn="ctr">
              <a:lnSpc>
                <a:spcPts val="4000"/>
              </a:lnSpc>
            </a:pPr>
            <a:r>
              <a:rPr lang="en-US" altLang="it-IT" sz="3500" b="1" dirty="0">
                <a:solidFill>
                  <a:srgbClr val="2B2929"/>
                </a:solidFill>
                <a:latin typeface="Oswald" pitchFamily="2" charset="0"/>
              </a:rPr>
              <a:t>FEBBRAIO-APRILE 2023 IN LOMBARDIA E A MILANO</a:t>
            </a:r>
          </a:p>
          <a:p>
            <a:pPr algn="ctr">
              <a:lnSpc>
                <a:spcPts val="4000"/>
              </a:lnSpc>
            </a:pPr>
            <a:endParaRPr lang="en-US" altLang="it-IT" b="1" dirty="0">
              <a:solidFill>
                <a:srgbClr val="FF0000"/>
              </a:solidFill>
              <a:latin typeface="Oswald" pitchFamily="2" charset="0"/>
            </a:endParaRPr>
          </a:p>
        </p:txBody>
      </p:sp>
      <p:pic>
        <p:nvPicPr>
          <p:cNvPr id="3" name="object 5">
            <a:extLst>
              <a:ext uri="{FF2B5EF4-FFF2-40B4-BE49-F238E27FC236}">
                <a16:creationId xmlns:a16="http://schemas.microsoft.com/office/drawing/2014/main" id="{1C0A0E6D-3266-4F50-A725-BDB9332EF87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3316" y="6425182"/>
            <a:ext cx="2401824" cy="380998"/>
          </a:xfrm>
          <a:prstGeom prst="rect">
            <a:avLst/>
          </a:prstGeom>
        </p:spPr>
      </p:pic>
      <p:sp>
        <p:nvSpPr>
          <p:cNvPr id="4" name="object 70">
            <a:extLst>
              <a:ext uri="{FF2B5EF4-FFF2-40B4-BE49-F238E27FC236}">
                <a16:creationId xmlns:a16="http://schemas.microsoft.com/office/drawing/2014/main" id="{FB86FFB3-FA09-4B9A-BAB2-DD0FF77EE0FC}"/>
              </a:ext>
            </a:extLst>
          </p:cNvPr>
          <p:cNvSpPr txBox="1"/>
          <p:nvPr/>
        </p:nvSpPr>
        <p:spPr>
          <a:xfrm>
            <a:off x="3445889" y="6552646"/>
            <a:ext cx="2235389" cy="122469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650" spc="10" dirty="0">
                <a:solidFill>
                  <a:srgbClr val="212120"/>
                </a:solidFill>
                <a:latin typeface="Segoe UI"/>
                <a:cs typeface="Segoe UI"/>
              </a:rPr>
              <a:t>Youth</a:t>
            </a:r>
            <a:r>
              <a:rPr sz="650" spc="2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Leaders</a:t>
            </a:r>
            <a:r>
              <a:rPr sz="650" spc="25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for</a:t>
            </a:r>
            <a:r>
              <a:rPr lang="it-IT" sz="650" spc="5" dirty="0">
                <a:solidFill>
                  <a:srgbClr val="212120"/>
                </a:solidFill>
                <a:latin typeface="Segoe UI"/>
                <a:cs typeface="Segoe UI"/>
              </a:rPr>
              <a:t> a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 Sustainable</a:t>
            </a:r>
            <a:r>
              <a:rPr sz="650" spc="1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Future</a:t>
            </a:r>
            <a:r>
              <a:rPr sz="650" spc="3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-</a:t>
            </a:r>
            <a:r>
              <a:rPr sz="650" spc="2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10" dirty="0">
                <a:solidFill>
                  <a:srgbClr val="212120"/>
                </a:solidFill>
                <a:latin typeface="Segoe UI"/>
                <a:cs typeface="Segoe UI"/>
              </a:rPr>
              <a:t>GG8</a:t>
            </a:r>
            <a:r>
              <a:rPr sz="650" spc="2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10" dirty="0">
                <a:solidFill>
                  <a:srgbClr val="212120"/>
                </a:solidFill>
                <a:latin typeface="Segoe UI"/>
                <a:cs typeface="Segoe UI"/>
              </a:rPr>
              <a:t>SC</a:t>
            </a:r>
            <a:r>
              <a:rPr sz="650" dirty="0">
                <a:solidFill>
                  <a:srgbClr val="212120"/>
                </a:solidFill>
                <a:latin typeface="Segoe UI"/>
                <a:cs typeface="Segoe UI"/>
              </a:rPr>
              <a:t> </a:t>
            </a:r>
            <a:r>
              <a:rPr sz="650" spc="5" dirty="0">
                <a:solidFill>
                  <a:srgbClr val="212120"/>
                </a:solidFill>
                <a:latin typeface="Segoe UI"/>
                <a:cs typeface="Segoe UI"/>
              </a:rPr>
              <a:t>Italy</a:t>
            </a:r>
            <a:endParaRPr sz="650" dirty="0"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706236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00F9DA0-EA88-4078-AD50-0F37D0EA03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00" t="18335" r="28750" b="3090"/>
          <a:stretch/>
        </p:blipFill>
        <p:spPr>
          <a:xfrm>
            <a:off x="2133600" y="144684"/>
            <a:ext cx="7391400" cy="669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016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C1FEE85-F2D9-4FA9-9812-22F5158EE3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25" t="17163" r="29375" b="6609"/>
          <a:stretch/>
        </p:blipFill>
        <p:spPr>
          <a:xfrm>
            <a:off x="2580835" y="230187"/>
            <a:ext cx="7172765" cy="6475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834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F2744BA-0AFB-4E06-AB3E-AD6440F521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875" t="23027" r="31250" b="3469"/>
          <a:stretch/>
        </p:blipFill>
        <p:spPr>
          <a:xfrm>
            <a:off x="2552700" y="114300"/>
            <a:ext cx="708660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358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403C6BC-A9E7-461A-B397-7EAF835E0D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50" t="26545" r="31875"/>
          <a:stretch/>
        </p:blipFill>
        <p:spPr>
          <a:xfrm>
            <a:off x="2514600" y="161805"/>
            <a:ext cx="7162800" cy="6696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924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zato 1">
      <a:dk1>
        <a:srgbClr val="222221"/>
      </a:dk1>
      <a:lt1>
        <a:srgbClr val="FFFFFF"/>
      </a:lt1>
      <a:dk2>
        <a:srgbClr val="F20F0E"/>
      </a:dk2>
      <a:lt2>
        <a:srgbClr val="D1CCBD"/>
      </a:lt2>
      <a:accent1>
        <a:srgbClr val="9A3324"/>
      </a:accent1>
      <a:accent2>
        <a:srgbClr val="FF4C02"/>
      </a:accent2>
      <a:accent3>
        <a:srgbClr val="F2A900"/>
      </a:accent3>
      <a:accent4>
        <a:srgbClr val="009CA6"/>
      </a:accent4>
      <a:accent5>
        <a:srgbClr val="F31512"/>
      </a:accent5>
      <a:accent6>
        <a:srgbClr val="D1CCBD"/>
      </a:accent6>
      <a:hlink>
        <a:srgbClr val="9A3324"/>
      </a:hlink>
      <a:folHlink>
        <a:srgbClr val="FF4C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1702</TotalTime>
  <Words>1132</Words>
  <Application>Microsoft Office PowerPoint</Application>
  <PresentationFormat>Widescreen</PresentationFormat>
  <Paragraphs>118</Paragraphs>
  <Slides>18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9" baseType="lpstr">
      <vt:lpstr>Arial</vt:lpstr>
      <vt:lpstr>Calibri</vt:lpstr>
      <vt:lpstr>Gill Sans Infant Std</vt:lpstr>
      <vt:lpstr>Helvetica</vt:lpstr>
      <vt:lpstr>Lato</vt:lpstr>
      <vt:lpstr>Oswald</vt:lpstr>
      <vt:lpstr>Segoe UI</vt:lpstr>
      <vt:lpstr>Times New Roman</vt:lpstr>
      <vt:lpstr>Trebuchet MS</vt:lpstr>
      <vt:lpstr>Wingdings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QUALI SONO LE COMPETENZE RICHIESTE DAL MERCATO DEL LAVORO?</vt:lpstr>
      <vt:lpstr>QUALI SARANNO LE COMPETENZE DEL FUTURO?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Silvia De Silvestri</dc:creator>
  <cp:lastModifiedBy>Cons. Barbara Pingue</cp:lastModifiedBy>
  <cp:revision>74</cp:revision>
  <dcterms:created xsi:type="dcterms:W3CDTF">2023-01-30T14:03:34Z</dcterms:created>
  <dcterms:modified xsi:type="dcterms:W3CDTF">2023-03-09T11:36:29Z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2022-10-27T00:00:00Z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2023-01-30T00:00:00Z</vt:filetime>
  </property>
</Properties>
</file>